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21" r:id="rId2"/>
    <p:sldId id="303" r:id="rId3"/>
    <p:sldId id="309" r:id="rId4"/>
    <p:sldId id="310" r:id="rId5"/>
    <p:sldId id="311" r:id="rId6"/>
    <p:sldId id="312" r:id="rId7"/>
    <p:sldId id="315" r:id="rId8"/>
    <p:sldId id="316" r:id="rId9"/>
    <p:sldId id="317" r:id="rId10"/>
    <p:sldId id="318" r:id="rId11"/>
    <p:sldId id="319" r:id="rId12"/>
    <p:sldId id="320" r:id="rId13"/>
    <p:sldId id="285" r:id="rId14"/>
  </p:sldIdLst>
  <p:sldSz cx="20104100" cy="1130935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A1EFF-EBC5-4A43-86FF-B08447559502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0EB5B-912E-44DF-8CB6-6F71F24861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8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38835" cy="1130931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" y="5"/>
            <a:ext cx="9354185" cy="11296015"/>
          </a:xfrm>
          <a:custGeom>
            <a:avLst/>
            <a:gdLst/>
            <a:ahLst/>
            <a:cxnLst/>
            <a:rect l="l" t="t" r="r" b="b"/>
            <a:pathLst>
              <a:path w="9354185" h="11296015">
                <a:moveTo>
                  <a:pt x="3037230" y="11295596"/>
                </a:moveTo>
                <a:lnTo>
                  <a:pt x="0" y="8259877"/>
                </a:lnTo>
                <a:lnTo>
                  <a:pt x="0" y="11295596"/>
                </a:lnTo>
                <a:lnTo>
                  <a:pt x="3037230" y="11295596"/>
                </a:lnTo>
                <a:close/>
              </a:path>
              <a:path w="9354185" h="11296015">
                <a:moveTo>
                  <a:pt x="9354058" y="0"/>
                </a:moveTo>
                <a:lnTo>
                  <a:pt x="6318326" y="0"/>
                </a:lnTo>
                <a:lnTo>
                  <a:pt x="9354058" y="3037255"/>
                </a:lnTo>
                <a:lnTo>
                  <a:pt x="9354058" y="0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354311" y="0"/>
            <a:ext cx="10750550" cy="3035935"/>
          </a:xfrm>
          <a:custGeom>
            <a:avLst/>
            <a:gdLst/>
            <a:ahLst/>
            <a:cxnLst/>
            <a:rect l="l" t="t" r="r" b="b"/>
            <a:pathLst>
              <a:path w="10750550" h="3035935">
                <a:moveTo>
                  <a:pt x="10749787" y="285"/>
                </a:moveTo>
                <a:lnTo>
                  <a:pt x="-236" y="285"/>
                </a:lnTo>
                <a:lnTo>
                  <a:pt x="-236" y="3036017"/>
                </a:lnTo>
                <a:lnTo>
                  <a:pt x="10749787" y="3036017"/>
                </a:lnTo>
                <a:lnTo>
                  <a:pt x="10749787" y="285"/>
                </a:lnTo>
                <a:close/>
              </a:path>
            </a:pathLst>
          </a:custGeom>
          <a:solidFill>
            <a:srgbClr val="C79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18534" y="9641453"/>
            <a:ext cx="422837" cy="4152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6197" y="10129474"/>
            <a:ext cx="2027529" cy="2385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735" cy="11308080"/>
          </a:xfrm>
          <a:custGeom>
            <a:avLst/>
            <a:gdLst/>
            <a:ahLst/>
            <a:cxnLst/>
            <a:rect l="l" t="t" r="r" b="b"/>
            <a:pathLst>
              <a:path w="20104735" h="11308080">
                <a:moveTo>
                  <a:pt x="20104099" y="285"/>
                </a:moveTo>
                <a:lnTo>
                  <a:pt x="0" y="285"/>
                </a:lnTo>
                <a:lnTo>
                  <a:pt x="0" y="11307953"/>
                </a:lnTo>
                <a:lnTo>
                  <a:pt x="20104099" y="11307953"/>
                </a:lnTo>
                <a:lnTo>
                  <a:pt x="20104099" y="285"/>
                </a:lnTo>
                <a:close/>
              </a:path>
            </a:pathLst>
          </a:custGeom>
          <a:solidFill>
            <a:srgbClr val="C69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7626" y="2739828"/>
            <a:ext cx="3971290" cy="841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7406" y="4893795"/>
            <a:ext cx="9764394" cy="3005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71050" y="3545104"/>
            <a:ext cx="10040869" cy="38606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lang="ru-RU" sz="5000" spc="10" dirty="0">
                <a:solidFill>
                  <a:srgbClr val="E84E22"/>
                </a:solidFill>
              </a:rPr>
              <a:t>МЕРЫ ПОДДЕРЖКИ РЕЗИДЕНТОВ ПРОМЫШЛЕННЫХ ПАРКОВ, ОКАЗЫВАЕМЫЕ </a:t>
            </a:r>
            <a:br>
              <a:rPr lang="ru-RU" sz="5000" spc="10" dirty="0">
                <a:solidFill>
                  <a:srgbClr val="E84E22"/>
                </a:solidFill>
              </a:rPr>
            </a:br>
            <a:r>
              <a:rPr lang="ru-RU" sz="5000" spc="10" dirty="0">
                <a:solidFill>
                  <a:srgbClr val="E84E22"/>
                </a:solidFill>
              </a:rPr>
              <a:t> МИНИСТЕРСТВОМ ЭКОНОМИКИ РТ В 2023 ГОДУ</a:t>
            </a:r>
            <a:endParaRPr lang="ru-RU" sz="5000" dirty="0">
              <a:latin typeface="Calibri"/>
              <a:cs typeface="Calibri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CD5F61-E82A-EFBB-ADDD-D9A95F143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8075" y="9765264"/>
            <a:ext cx="1591368" cy="107095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4243050" y="9250713"/>
            <a:ext cx="2514600" cy="13752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0613" y="9426611"/>
            <a:ext cx="1535792" cy="133677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15005050" y="9660216"/>
            <a:ext cx="1943100" cy="1192823"/>
            <a:chOff x="14785594" y="7935796"/>
            <a:chExt cx="3276600" cy="201142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57550" y="7935796"/>
              <a:ext cx="932688" cy="932688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14785594" y="8857332"/>
              <a:ext cx="3276600" cy="10898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ЦЕНТР РЕАЛИЗАЦИИ ПРОГРАММ ПОДДЕРЖКИ И РАЗВИТИЯ МСП РЕСПУБЛИКИ ТАТАРСТАН</a:t>
              </a:r>
            </a:p>
          </p:txBody>
        </p:sp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01CBD73-7E70-3581-B17C-E3374CE74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6052" y="8265860"/>
            <a:ext cx="8910864" cy="1070951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34522FDF-1DDC-48B6-877A-1D985F5A78C2}"/>
              </a:ext>
            </a:extLst>
          </p:cNvPr>
          <p:cNvGrpSpPr/>
          <p:nvPr/>
        </p:nvGrpSpPr>
        <p:grpSpPr>
          <a:xfrm>
            <a:off x="404665" y="339502"/>
            <a:ext cx="1970585" cy="537398"/>
            <a:chOff x="279351" y="254935"/>
            <a:chExt cx="2661838" cy="730552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1CE5F07-D5B8-4CF3-B255-68475F140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351" y="254935"/>
              <a:ext cx="1961390" cy="578631"/>
            </a:xfrm>
            <a:prstGeom prst="rect">
              <a:avLst/>
            </a:prstGeom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5C33070-E37A-4F40-B4B4-806D14B7209B}"/>
                </a:ext>
              </a:extLst>
            </p:cNvPr>
            <p:cNvSpPr/>
            <p:nvPr/>
          </p:nvSpPr>
          <p:spPr>
            <a:xfrm>
              <a:off x="904468" y="608928"/>
              <a:ext cx="2036721" cy="376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АНО «ЦЕНТР КЛАСТЕРНОГО РАЗВИТИЯ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И ПРОЕКТНОГО УПРАВЛЕНИЯ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Open Sans" panose="020B0606030504020204" pitchFamily="34" charset="0"/>
                  <a:cs typeface="Segoe UI" panose="020B0502040204020203" pitchFamily="34" charset="0"/>
                </a:rPr>
                <a:t>РЕСПУБЛИКИ ТАТАРСТАН»</a:t>
              </a:r>
              <a:endPara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Open Sans" panose="020B0606030504020204" pitchFamily="34" charset="0"/>
                <a:cs typeface="Segoe UI" panose="020B0502040204020203" pitchFamily="34" charset="0"/>
              </a:endParaRPr>
            </a:p>
          </p:txBody>
        </p:sp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09216" y="9835129"/>
            <a:ext cx="1975275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5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5"/>
          <p:cNvSpPr/>
          <p:nvPr/>
        </p:nvSpPr>
        <p:spPr>
          <a:xfrm>
            <a:off x="3298266" y="3262956"/>
            <a:ext cx="14478000" cy="7221072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2851462" y="2264449"/>
            <a:ext cx="14924804" cy="768081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</a:pPr>
            <a:r>
              <a:rPr lang="en-US" sz="4800" b="1" u="sng" dirty="0"/>
              <a:t>0</a:t>
            </a:r>
            <a:r>
              <a:rPr lang="ru-RU" sz="4800" b="1" u="sng" dirty="0"/>
              <a:t>9</a:t>
            </a:r>
            <a:r>
              <a:rPr lang="en-US" sz="4800" b="1" u="sng" dirty="0"/>
              <a:t>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Лизинг спецтехники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9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577276"/>
              </p:ext>
            </p:extLst>
          </p:nvPr>
        </p:nvGraphicFramePr>
        <p:xfrm>
          <a:off x="4212666" y="4776183"/>
          <a:ext cx="12649199" cy="4194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5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Times New Roman"/>
                        </a:rPr>
                        <a:t>Целевой сегмент</a:t>
                      </a:r>
                      <a:endParaRPr sz="2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и сфера услуг (с/х производство, металлообрабатывающее, деревообрабатывающее производства, строительство дорог, прочее строительство) </a:t>
                      </a: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Предметы лизинга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Спецтехника, сельхозтехника 	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 финансирования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0,5 млн рублей до 5,0 млн рублей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latin typeface="+mn-lt"/>
                          <a:cs typeface="Calibri"/>
                        </a:rPr>
                        <a:t>Срок лизинга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13 месяцев до 60 месяцев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Calibri"/>
                        </a:rPr>
                        <a:t>Процентная ставка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 - спецтехника российского производства 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 - спецтехника импортного производства 	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30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/>
          <p:cNvSpPr/>
          <p:nvPr/>
        </p:nvSpPr>
        <p:spPr>
          <a:xfrm>
            <a:off x="3298266" y="3262956"/>
            <a:ext cx="14478000" cy="7221072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3074863" y="2264449"/>
            <a:ext cx="14924804" cy="768081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</a:pPr>
            <a:r>
              <a:rPr lang="ru-RU" sz="4800" b="1" u="sng" dirty="0"/>
              <a:t>10</a:t>
            </a:r>
            <a:r>
              <a:rPr lang="en-US" sz="4800" b="1" u="sng" dirty="0"/>
              <a:t>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Лизинг коммерческого автотранспорта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559986"/>
              </p:ext>
            </p:extLst>
          </p:nvPr>
        </p:nvGraphicFramePr>
        <p:xfrm>
          <a:off x="4294295" y="5141943"/>
          <a:ext cx="12485941" cy="3463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2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Times New Roman"/>
                        </a:rPr>
                        <a:t>Целевой сегмент</a:t>
                      </a:r>
                      <a:endParaRPr sz="2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и сфера услуг (туризм, транспортные услуги и прочее) 	</a:t>
                      </a: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Предметы лизинга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Грузовой транспорт и пассажирский транспорт (автобусы, микроавтобусы) для осуществления коммерческой деятельности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 финансирования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0,5 млн рублей до 5,0 млн рублей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latin typeface="+mn-lt"/>
                          <a:cs typeface="Calibri"/>
                        </a:rPr>
                        <a:t>Срок лизинга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13 месяцев до 60 месяцев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Calibri"/>
                        </a:rPr>
                        <a:t>Процентная ставка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 - коммерческий автотранспорт российского производства 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10% - коммерческий автотранспорт производства 	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9233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/>
          <p:cNvSpPr/>
          <p:nvPr/>
        </p:nvSpPr>
        <p:spPr>
          <a:xfrm>
            <a:off x="3298266" y="3262956"/>
            <a:ext cx="14478000" cy="7221072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3074864" y="2229376"/>
            <a:ext cx="14924804" cy="803154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</a:pPr>
            <a:r>
              <a:rPr lang="ru-RU" sz="4800" b="1" u="sng" dirty="0"/>
              <a:t>11</a:t>
            </a:r>
            <a:r>
              <a:rPr lang="en-US" sz="4800" b="1" u="sng" dirty="0"/>
              <a:t>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Поручительство Гарантийного фонда РТ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50366"/>
              </p:ext>
            </p:extLst>
          </p:nvPr>
        </p:nvGraphicFramePr>
        <p:xfrm>
          <a:off x="4294295" y="5114611"/>
          <a:ext cx="12485942" cy="3517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55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30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Times New Roman"/>
                        </a:rPr>
                        <a:t>Целевой сегмент</a:t>
                      </a:r>
                      <a:endParaRPr sz="2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12700">
                        <a:spcBef>
                          <a:spcPts val="100"/>
                        </a:spcBef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управляющих</a:t>
                      </a:r>
                      <a:r>
                        <a:rPr lang="ru-RU"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компаний</a:t>
                      </a:r>
                      <a:r>
                        <a:rPr lang="ru-RU" sz="2400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(промышленных) парков </a:t>
                      </a:r>
                      <a:r>
                        <a:rPr lang="ru-RU" sz="2400" dirty="0">
                          <a:latin typeface="+mn-lt"/>
                          <a:cs typeface="Calibri"/>
                        </a:rPr>
                        <a:t>и/или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резидентов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индустриальных </a:t>
                      </a:r>
                      <a:r>
                        <a:rPr lang="ru-RU" sz="2400" spc="-5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(промышленных)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парков, </a:t>
                      </a:r>
                      <a:r>
                        <a:rPr lang="ru-RU" sz="2400" spc="-10" dirty="0">
                          <a:latin typeface="+mn-lt"/>
                          <a:cs typeface="Calibri"/>
                        </a:rPr>
                        <a:t>являющихся субъектами малого </a:t>
                      </a:r>
                      <a:r>
                        <a:rPr lang="ru-RU" sz="2400" dirty="0">
                          <a:latin typeface="+mn-lt"/>
                          <a:cs typeface="Calibri"/>
                        </a:rPr>
                        <a:t>и </a:t>
                      </a:r>
                      <a:r>
                        <a:rPr lang="ru-RU" sz="24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среднего</a:t>
                      </a:r>
                      <a:r>
                        <a:rPr lang="ru-RU" sz="24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400" spc="-5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endParaRPr lang="ru-RU" sz="24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поручительства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spc="-10" dirty="0">
                          <a:cs typeface="Times New Roman"/>
                        </a:rPr>
                        <a:t>до</a:t>
                      </a:r>
                      <a:r>
                        <a:rPr lang="ru-RU" sz="2400" spc="-25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70</a:t>
                      </a:r>
                      <a:r>
                        <a:rPr lang="ru-RU" sz="2400" spc="10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млн</a:t>
                      </a:r>
                      <a:r>
                        <a:rPr lang="ru-RU" sz="2400" spc="-10" dirty="0">
                          <a:cs typeface="Times New Roman"/>
                        </a:rPr>
                        <a:t> </a:t>
                      </a:r>
                      <a:r>
                        <a:rPr lang="ru-RU" sz="2400" spc="-30" dirty="0">
                          <a:cs typeface="Times New Roman"/>
                        </a:rPr>
                        <a:t>руб.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11">
                <a:tc>
                  <a:txBody>
                    <a:bodyPr/>
                    <a:lstStyle/>
                    <a:p>
                      <a:pPr marL="0"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Доля поручительства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12700" indent="0">
                        <a:spcBef>
                          <a:spcPts val="325"/>
                        </a:spcBef>
                        <a:buFont typeface="Symbol"/>
                        <a:buNone/>
                        <a:tabLst>
                          <a:tab pos="354965" algn="l"/>
                          <a:tab pos="355600" algn="l"/>
                        </a:tabLst>
                      </a:pPr>
                      <a:r>
                        <a:rPr lang="ru-RU" sz="2400" dirty="0">
                          <a:cs typeface="Times New Roman"/>
                        </a:rPr>
                        <a:t>не</a:t>
                      </a:r>
                      <a:r>
                        <a:rPr lang="ru-RU" sz="2400" spc="229" dirty="0">
                          <a:cs typeface="Times New Roman"/>
                        </a:rPr>
                        <a:t> </a:t>
                      </a:r>
                      <a:r>
                        <a:rPr lang="ru-RU" sz="2400" spc="-10" dirty="0">
                          <a:cs typeface="Times New Roman"/>
                        </a:rPr>
                        <a:t>более</a:t>
                      </a:r>
                      <a:r>
                        <a:rPr lang="ru-RU" sz="2400" spc="225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70%</a:t>
                      </a:r>
                      <a:r>
                        <a:rPr lang="ru-RU" sz="2400" spc="180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от</a:t>
                      </a:r>
                      <a:r>
                        <a:rPr lang="ru-RU" sz="2400" spc="235" dirty="0">
                          <a:cs typeface="Times New Roman"/>
                        </a:rPr>
                        <a:t> </a:t>
                      </a:r>
                      <a:r>
                        <a:rPr lang="ru-RU" sz="2400" spc="-20" dirty="0">
                          <a:cs typeface="Times New Roman"/>
                        </a:rPr>
                        <a:t>суммы</a:t>
                      </a:r>
                      <a:r>
                        <a:rPr lang="ru-RU" sz="2400" spc="254" dirty="0">
                          <a:cs typeface="Times New Roman"/>
                        </a:rPr>
                        <a:t> </a:t>
                      </a:r>
                      <a:r>
                        <a:rPr lang="ru-RU" sz="2400" spc="-5" dirty="0">
                          <a:cs typeface="Times New Roman"/>
                        </a:rPr>
                        <a:t>кредита,</a:t>
                      </a:r>
                      <a:r>
                        <a:rPr lang="ru-RU" sz="2400" spc="235" dirty="0">
                          <a:cs typeface="Times New Roman"/>
                        </a:rPr>
                        <a:t> </a:t>
                      </a:r>
                      <a:r>
                        <a:rPr lang="ru-RU" sz="2400" spc="-25" dirty="0">
                          <a:cs typeface="Times New Roman"/>
                        </a:rPr>
                        <a:t>банковской</a:t>
                      </a:r>
                      <a:r>
                        <a:rPr lang="ru-RU" sz="2400" spc="-25" baseline="0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гарантии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 Комиссия 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cs typeface="Times New Roman"/>
                        </a:rPr>
                        <a:t>1</a:t>
                      </a:r>
                      <a:r>
                        <a:rPr lang="ru-RU" sz="2400" spc="5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%</a:t>
                      </a:r>
                      <a:r>
                        <a:rPr lang="ru-RU" sz="2400" spc="5" dirty="0"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cs typeface="Times New Roman"/>
                        </a:rPr>
                        <a:t>от</a:t>
                      </a:r>
                      <a:r>
                        <a:rPr lang="ru-RU" sz="2400" spc="5" dirty="0">
                          <a:cs typeface="Times New Roman"/>
                        </a:rPr>
                        <a:t> </a:t>
                      </a:r>
                      <a:r>
                        <a:rPr lang="ru-RU" sz="2400" spc="-20" dirty="0">
                          <a:cs typeface="Times New Roman"/>
                        </a:rPr>
                        <a:t>суммы</a:t>
                      </a:r>
                      <a:r>
                        <a:rPr lang="ru-RU" sz="2400" spc="-15" dirty="0">
                          <a:cs typeface="Times New Roman"/>
                        </a:rPr>
                        <a:t> </a:t>
                      </a:r>
                      <a:r>
                        <a:rPr lang="ru-RU" sz="2400" spc="-10" dirty="0">
                          <a:cs typeface="Times New Roman"/>
                        </a:rPr>
                        <a:t>предоставляемого</a:t>
                      </a:r>
                      <a:r>
                        <a:rPr lang="ru-RU" sz="2400" spc="430" dirty="0">
                          <a:cs typeface="Times New Roman"/>
                        </a:rPr>
                        <a:t> </a:t>
                      </a:r>
                      <a:r>
                        <a:rPr lang="ru-RU" sz="2400" spc="-15" dirty="0">
                          <a:cs typeface="Times New Roman"/>
                        </a:rPr>
                        <a:t>поручительства</a:t>
                      </a:r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333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t="1330" r="929"/>
          <a:stretch/>
        </p:blipFill>
        <p:spPr>
          <a:xfrm>
            <a:off x="3727450" y="1530891"/>
            <a:ext cx="12594893" cy="83006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432050" y="1700803"/>
            <a:ext cx="15241820" cy="8966233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5293708" y="941253"/>
            <a:ext cx="9518504" cy="751474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algn="ctr"/>
            <a:r>
              <a:rPr lang="en-US" sz="4800" b="1" u="sng" dirty="0"/>
              <a:t>01 </a:t>
            </a:r>
            <a:r>
              <a:rPr lang="ru-RU" sz="4800" b="1" u="sng" dirty="0"/>
              <a:t>Налоговые льготы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669199" y="116405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9199" y="1516265"/>
            <a:ext cx="12839696" cy="2367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686" algn="ctr">
              <a:spcBef>
                <a:spcPts val="100"/>
              </a:spcBef>
            </a:pPr>
            <a:r>
              <a:rPr lang="ru-RU" sz="8000" b="1" spc="-247" baseline="-4153" dirty="0">
                <a:solidFill>
                  <a:srgbClr val="E84E21"/>
                </a:solidFill>
                <a:cs typeface="Calibri"/>
              </a:rPr>
              <a:t> </a:t>
            </a:r>
            <a:r>
              <a:rPr lang="ru-RU" sz="2800" b="1" spc="-5" dirty="0">
                <a:cs typeface="Calibri"/>
              </a:rPr>
              <a:t>Освобождение от уплаты транспортного налога </a:t>
            </a:r>
          </a:p>
          <a:p>
            <a:pPr marL="12686" algn="ctr">
              <a:spcBef>
                <a:spcPts val="100"/>
              </a:spcBef>
            </a:pPr>
            <a:r>
              <a:rPr lang="ru-RU" sz="2800" b="1" spc="-5" dirty="0">
                <a:cs typeface="Calibri"/>
              </a:rPr>
              <a:t>Освобождение от уплаты налога на имущество организаций</a:t>
            </a:r>
          </a:p>
          <a:p>
            <a:pPr marL="12686" algn="ctr">
              <a:spcBef>
                <a:spcPts val="100"/>
              </a:spcBef>
            </a:pPr>
            <a:endParaRPr lang="ru-RU" sz="800" b="1" spc="-5" dirty="0">
              <a:cs typeface="Calibri"/>
            </a:endParaRPr>
          </a:p>
          <a:p>
            <a:pPr marL="12686" algn="ctr">
              <a:spcBef>
                <a:spcPts val="100"/>
              </a:spcBef>
            </a:pPr>
            <a:r>
              <a:rPr lang="ru-RU" sz="2800" b="1" spc="-5" dirty="0">
                <a:cs typeface="Calibri"/>
              </a:rPr>
              <a:t>Сниженные ставки по УСН («доходы» – 1%, «доходы минус расходы» – 5%)</a:t>
            </a:r>
          </a:p>
          <a:p>
            <a:endParaRPr lang="ru-RU" sz="28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019180"/>
              </p:ext>
            </p:extLst>
          </p:nvPr>
        </p:nvGraphicFramePr>
        <p:xfrm>
          <a:off x="3394705" y="3633195"/>
          <a:ext cx="13388685" cy="61283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69578">
                  <a:extLst>
                    <a:ext uri="{9D8B030D-6E8A-4147-A177-3AD203B41FA5}">
                      <a16:colId xmlns:a16="http://schemas.microsoft.com/office/drawing/2014/main" val="2658594229"/>
                    </a:ext>
                  </a:extLst>
                </a:gridCol>
                <a:gridCol w="10919107">
                  <a:extLst>
                    <a:ext uri="{9D8B030D-6E8A-4147-A177-3AD203B41FA5}">
                      <a16:colId xmlns:a16="http://schemas.microsoft.com/office/drawing/2014/main" val="624075859"/>
                    </a:ext>
                  </a:extLst>
                </a:gridCol>
              </a:tblGrid>
              <a:tr h="2401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управляющих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парков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lang="ru-RU" sz="2400" spc="-5" dirty="0">
                          <a:latin typeface="Calibri"/>
                          <a:cs typeface="Calibri"/>
                        </a:rPr>
                        <a:t>зарегистрированных на территории Республики Татарстан,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являющихся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lang="ru-RU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Министерством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экономики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Татарстан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парков</a:t>
                      </a:r>
                      <a:endParaRPr sz="2400" spc="-5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243912"/>
                  </a:ext>
                </a:extLst>
              </a:tr>
              <a:tr h="3727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Пункт 3.1 статьи 6 Закона Республики Татарстан от 29.11.2002 № 24-ЗРТ  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 транспортном налоге» ;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Подпункт 3 пункта 2 статьи 1.1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          </a:r>
                    </a:p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Подпункт 5 пункта 2 статьи 1 Закона Республики Татарстан от 17.06.2009 № 19-ЗРТ «Об установлении дифференцированных налоговых ставок для налогоплательщиков, применяющих упрощенную систему налогообложения»;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Подпункт 18 пункта 1 статьи 3 Закона Республики Татарстан от 28.11.2003 № 49-ЗРТ "О налоге на имущество организаций" 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4356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253455" y="2987806"/>
            <a:ext cx="15612408" cy="7864274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012261" y="1408404"/>
            <a:ext cx="14094796" cy="1490137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algn="ctr"/>
            <a:r>
              <a:rPr lang="en-US" sz="4800" b="1" u="sng" dirty="0"/>
              <a:t>02 </a:t>
            </a:r>
            <a:r>
              <a:rPr lang="ru-RU" sz="4800" b="1" u="sng" spc="-5" dirty="0">
                <a:cs typeface="Calibri"/>
              </a:rPr>
              <a:t>Субсидирование части затрат</a:t>
            </a:r>
          </a:p>
          <a:p>
            <a:pPr algn="ctr"/>
            <a:r>
              <a:rPr lang="ru-RU" sz="4800" b="1" u="sng" spc="-5" dirty="0">
                <a:cs typeface="Calibri"/>
              </a:rPr>
              <a:t>за потребленную электроэнергию</a:t>
            </a:r>
            <a:endParaRPr lang="ru-RU" sz="4800" b="1" u="sng" dirty="0"/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682962" y="214415"/>
            <a:ext cx="14182901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3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241233"/>
              </p:ext>
            </p:extLst>
          </p:nvPr>
        </p:nvGraphicFramePr>
        <p:xfrm>
          <a:off x="3317037" y="4000942"/>
          <a:ext cx="13485244" cy="58380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00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5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084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spc="-5" dirty="0">
                          <a:latin typeface="Calibri"/>
                          <a:cs typeface="Calibri"/>
                        </a:rPr>
                        <a:t>Для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управляющих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компаний</a:t>
                      </a:r>
                      <a:r>
                        <a:rPr sz="24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 парков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и/или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резидентов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индустриальных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(промышленных)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парков,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среднего</a:t>
                      </a:r>
                      <a:r>
                        <a:rPr sz="24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предпринимательства,</a:t>
                      </a:r>
                      <a:r>
                        <a:rPr sz="24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заключивших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с</a:t>
                      </a:r>
                      <a:r>
                        <a:rPr lang="ru-RU" sz="24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Министерством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экономики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Республики </a:t>
                      </a:r>
                      <a:r>
                        <a:rPr sz="2400" spc="-10" dirty="0">
                          <a:latin typeface="Calibri"/>
                          <a:cs typeface="Calibri"/>
                        </a:rPr>
                        <a:t>Татарстан </a:t>
                      </a:r>
                      <a:r>
                        <a:rPr sz="2400" spc="-15" dirty="0">
                          <a:latin typeface="Calibri"/>
                          <a:cs typeface="Calibri"/>
                        </a:rPr>
                        <a:t>соглашение </a:t>
                      </a:r>
                      <a:r>
                        <a:rPr sz="2400" spc="-5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Calibri"/>
                          <a:cs typeface="Calibri"/>
                        </a:rPr>
                        <a:t>об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осуществлении</a:t>
                      </a:r>
                      <a:r>
                        <a:rPr sz="24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деятельности</a:t>
                      </a:r>
                      <a:r>
                        <a:rPr sz="24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Calibri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территории</a:t>
                      </a:r>
                      <a:r>
                        <a:rPr lang="ru-RU" sz="2400" spc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индустриальных</a:t>
                      </a:r>
                      <a:r>
                        <a:rPr sz="24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Calibri"/>
                          <a:cs typeface="Calibri"/>
                        </a:rPr>
                        <a:t>(промышленных)</a:t>
                      </a:r>
                      <a:r>
                        <a:rPr sz="24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Calibri"/>
                          <a:cs typeface="Calibri"/>
                        </a:rPr>
                        <a:t>парков</a:t>
                      </a:r>
                      <a:r>
                        <a:rPr lang="ru-RU" sz="2400" spc="-5" dirty="0">
                          <a:latin typeface="Calibri"/>
                          <a:cs typeface="Calibri"/>
                        </a:rPr>
                        <a:t>, имеющих прямые договорные</a:t>
                      </a:r>
                      <a:r>
                        <a:rPr lang="ru-RU" sz="2400" spc="-5" baseline="0" dirty="0">
                          <a:latin typeface="Calibri"/>
                          <a:cs typeface="Calibri"/>
                        </a:rPr>
                        <a:t> отношения с организацией, поставляющей электрическую энергию и являющихся потребителем электрической энергии уровней напряжения НН, </a:t>
                      </a:r>
                      <a:r>
                        <a:rPr lang="ru-RU" sz="2400" spc="-5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СН-I  и СН-II </a:t>
                      </a:r>
                      <a:endParaRPr sz="2400" spc="-5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80">
                <a:tc>
                  <a:txBody>
                    <a:bodyPr/>
                    <a:lstStyle/>
                    <a:p>
                      <a:pPr marL="43180" algn="ctr">
                        <a:lnSpc>
                          <a:spcPts val="2655"/>
                        </a:lnSpc>
                      </a:pPr>
                      <a:r>
                        <a:rPr sz="2400" b="1" dirty="0" err="1">
                          <a:latin typeface="Calibri"/>
                          <a:cs typeface="Calibri"/>
                        </a:rPr>
                        <a:t>Сумма</a:t>
                      </a:r>
                      <a:r>
                        <a:rPr sz="24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ru-RU" sz="2400" b="1" spc="-5" dirty="0">
                          <a:latin typeface="Calibri"/>
                          <a:cs typeface="Calibri"/>
                        </a:rPr>
                        <a:t>субсидии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2655"/>
                        </a:lnSpc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В зависимости от объема затрат по уплате электроэнергии за год, предшествующий году подачи заявки.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7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ts val="266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lang="ru-RU" sz="2400" spc="-5" baseline="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Постановление Кабинета Министров Республики Татарстан от 28.06.2021 №505 "Об утверждении Порядка предоставления из бюджета Республики Татарстан субсидии резидентам и управляющим компаниям индустриальных (промышленных) парков, являющихся субъектами малого и среднего предпринимательства, на возмещение части затрат по оплате расходов за потребленную электроэнергию"</a:t>
                      </a:r>
                      <a:endParaRPr sz="2400" spc="-5" baseline="0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9505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124142" y="2862565"/>
            <a:ext cx="15653582" cy="7956500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343290" y="1077403"/>
            <a:ext cx="14704396" cy="1490137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algn="ctr">
              <a:spcBef>
                <a:spcPts val="100"/>
              </a:spcBef>
            </a:pPr>
            <a:r>
              <a:rPr lang="en-US" sz="4800" b="1" u="sng" dirty="0"/>
              <a:t>03 </a:t>
            </a:r>
            <a:r>
              <a:rPr lang="ru-RU" sz="4800" b="1" u="sng" spc="-5" dirty="0">
                <a:cs typeface="Calibri"/>
              </a:rPr>
              <a:t>Финансирование строительства дорожной и инженерной инфраструктуры промышленных парков</a:t>
            </a:r>
            <a:endParaRPr lang="ru-RU" sz="4800" u="sng"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4172393" y="69249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9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811345"/>
              </p:ext>
            </p:extLst>
          </p:nvPr>
        </p:nvGraphicFramePr>
        <p:xfrm>
          <a:off x="3359633" y="4123851"/>
          <a:ext cx="13182600" cy="56551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9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9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32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Для промышленных парков с низким уровнем заполняемости, расположенных в муниципальных районах и имеющих потребности в строительстве дорожной и инженерной инфраструктуры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0505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Целевое</a:t>
                      </a:r>
                    </a:p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использование</a:t>
                      </a:r>
                      <a:endParaRPr sz="2400" b="1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Создание, модернизация и (или) реконструкция объектов инженерной, энергетической и дорожной инфраструктуры, находящихся на территории и (или) на прилегающей территории индустриальных (промышленных) парков, а также технологического присоединения к инженерным сетям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lang="ru-RU" sz="2400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Правила отбора индустриальных (промышленных) парков для создания, модернизации и (или) реконструкции объектов инженерной, энергетической и дорожной инфраструктуры, находящихся на территории и (или) на прилегающей территории индустриальных (промышленных) парков, а также технологического присоединения к инженерным сетям, утвержденные Приказом Министерства экономики Республики Татарстан от 18.03.2022 (в ред. от 06.12.2022 №407).</a:t>
                      </a:r>
                      <a:endParaRPr sz="24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675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132972" y="2610450"/>
            <a:ext cx="16130180" cy="8286786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719348" y="959475"/>
            <a:ext cx="14543804" cy="2241625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algn="ctr">
              <a:spcBef>
                <a:spcPts val="100"/>
              </a:spcBef>
            </a:pPr>
            <a:r>
              <a:rPr lang="en-US" sz="4800" b="1" u="sng" dirty="0"/>
              <a:t>04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Финансовый продукт:</a:t>
            </a:r>
          </a:p>
          <a:p>
            <a:pPr marL="12686" algn="ctr">
              <a:spcBef>
                <a:spcPts val="100"/>
              </a:spcBef>
            </a:pP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заем «Развитие производства 2023»</a:t>
            </a:r>
            <a:endParaRPr lang="ru-RU" sz="40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686" algn="ctr">
              <a:spcBef>
                <a:spcPts val="100"/>
              </a:spcBef>
            </a:pPr>
            <a:endParaRPr lang="ru-RU" sz="4800" u="sng"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4108450" y="116437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347824"/>
              </p:ext>
            </p:extLst>
          </p:nvPr>
        </p:nvGraphicFramePr>
        <p:xfrm>
          <a:off x="2584450" y="2835275"/>
          <a:ext cx="14532731" cy="7948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5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7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1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Целевой</a:t>
                      </a:r>
                      <a:r>
                        <a:rPr sz="2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Calibri"/>
                          <a:cs typeface="Calibri"/>
                        </a:rPr>
                        <a:t>сегмент</a:t>
                      </a:r>
                      <a:endParaRPr sz="2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Субъект малого и среднего предпринимательства (далее – субъект МСП) при одновременном соблюдении следующих условий: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arenR"/>
                        <a:tabLst>
                          <a:tab pos="204470" algn="l"/>
                        </a:tabLs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соответствует требованиям Федерального закона от 24.07.2007 N 209-ФЗ «О развитии малого и среднего предпринимательства в Российской Федерации»;</a:t>
                      </a:r>
                    </a:p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2) является резидентом Республики Татарстан (зарегистрирован и осуществляет свою деятельность в Республике Татарстан);</a:t>
                      </a:r>
                      <a:endParaRPr lang="ru-RU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3) является резидентом аккредитованного министерством экономики Республики Татарстан индустриального (промышленного) парка, расположенного в муниципальном районе Республики Татарстан (далее – промышленный парк);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4) обладающий в установленном законодательством порядке правами на здания/помещения, в которых предполагается использование приобретаемого оборудования.</a:t>
                      </a:r>
                    </a:p>
                  </a:txBody>
                  <a:tcPr marL="68580" marR="6858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715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Целевое</a:t>
                      </a:r>
                    </a:p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использование</a:t>
                      </a:r>
                      <a:endParaRPr sz="2200" b="1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Приобретение оборудования для осуществления производственной деятельности на территории промышленного парка </a:t>
                      </a:r>
                      <a:endParaRPr sz="2200" spc="-5" dirty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Сумма 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1 000 000 до 15 000 000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Срок займа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60 месяцев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45174"/>
                  </a:ext>
                </a:extLst>
              </a:tr>
              <a:tr h="394857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Процентная ставка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годовых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48695"/>
                  </a:ext>
                </a:extLst>
              </a:tr>
              <a:tr h="792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 b="1" dirty="0">
                        <a:latin typeface="Times New Roman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200" b="1" spc="-5" dirty="0">
                          <a:latin typeface="Calibri"/>
                          <a:cs typeface="Calibri"/>
                        </a:rPr>
                        <a:t>Обеспечение</a:t>
                      </a:r>
                      <a:endParaRPr sz="2200" b="1" dirty="0">
                        <a:latin typeface="Calibri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2425" algn="l"/>
                          <a:tab pos="3305175" algn="l"/>
                          <a:tab pos="5966460" algn="l"/>
                        </a:tabLst>
                        <a:defRPr/>
                      </a:pPr>
                      <a:r>
                        <a:rPr lang="ru-RU" sz="2200" spc="-10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правилам	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Некоммерческой	</a:t>
                      </a:r>
                      <a:r>
                        <a:rPr lang="ru-RU" sz="2200" spc="-10" dirty="0" err="1">
                          <a:latin typeface="+mn-lt"/>
                          <a:cs typeface="Calibri"/>
                        </a:rPr>
                        <a:t>микрокредитной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компании</a:t>
                      </a:r>
                      <a:r>
                        <a:rPr lang="ru-RU" sz="22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«Фонд</a:t>
                      </a:r>
                      <a:r>
                        <a:rPr lang="ru-RU" sz="22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поддержки</a:t>
                      </a:r>
                      <a:r>
                        <a:rPr lang="ru-RU" sz="2200" spc="-1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20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r>
                        <a:rPr lang="ru-RU" sz="22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lang="ru-RU" sz="2200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5" dirty="0">
                          <a:latin typeface="+mn-lt"/>
                          <a:cs typeface="Calibri"/>
                        </a:rPr>
                        <a:t>Татарстан</a:t>
                      </a:r>
                      <a:endParaRPr lang="ru-RU" sz="2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346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1898649" y="2530475"/>
            <a:ext cx="16419471" cy="8271768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2876549" y="1653440"/>
            <a:ext cx="14924804" cy="768081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  <a:spcAft>
                <a:spcPts val="0"/>
              </a:spcAft>
            </a:pPr>
            <a:r>
              <a:rPr lang="en-US" sz="4800" b="1" u="sng" dirty="0"/>
              <a:t>05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Финансовый продукт: заем «Строительство 2023»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4032250" y="168377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9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59379"/>
              </p:ext>
            </p:extLst>
          </p:nvPr>
        </p:nvGraphicFramePr>
        <p:xfrm>
          <a:off x="2736851" y="3288890"/>
          <a:ext cx="14521282" cy="73860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3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77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2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200" b="1" spc="-5" dirty="0">
                          <a:latin typeface="+mn-lt"/>
                          <a:cs typeface="Calibri"/>
                        </a:rPr>
                        <a:t>Целевой</a:t>
                      </a:r>
                      <a:r>
                        <a:rPr sz="2200" b="1" spc="-9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200" b="1" spc="-5" dirty="0">
                          <a:latin typeface="+mn-lt"/>
                          <a:cs typeface="Calibri"/>
                        </a:rPr>
                        <a:t>сегмент</a:t>
                      </a:r>
                      <a:endParaRPr sz="22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Субъект малого и среднего предпринимательства (далее – субъект МСП) при одновременном соблюдении следующих условий:</a:t>
                      </a:r>
                    </a:p>
                    <a:p>
                      <a:pPr lvl="0"/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соответствует требованиям Федерального закона от 24.07.2007 N 209-ФЗ «О развитии малого и среднего предпринимательства в Российской Федерации»;</a:t>
                      </a:r>
                    </a:p>
                    <a:p>
                      <a:pPr fontAlgn="base"/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2) является резидентом Республики Татарстан (зарегистрирован и осуществляет свою деятельность в Республике Татарстан);</a:t>
                      </a:r>
                    </a:p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3) является резидентом или управляющей компанией аккредитованного министерством экономики Республики Татарстан индустриального (промышленного) парка, расположенного в муниципальном районе Республики Татарстан (далее – промышленный парк); </a:t>
                      </a:r>
                    </a:p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4) имеющий действующее разрешение на строительство или реконструкцию объектов на территории промышленного парка;</a:t>
                      </a:r>
                    </a:p>
                    <a:p>
                      <a:r>
                        <a:rPr lang="ru-RU" sz="2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5) обладающий в установленном законодательством порядке правами на земельные участки, на которых планируется строительство или реконструкция (права на земельный участок не должны прекращаться ранее срока возврата займа).</a:t>
                      </a: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200" dirty="0">
                        <a:effectLst/>
                        <a:latin typeface="+mn-lt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251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Целевое</a:t>
                      </a:r>
                    </a:p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использование</a:t>
                      </a:r>
                      <a:endParaRPr sz="22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и реконструкция зданий, строений с площадью не более 1500 кв.м. на территории промышленных парков, на которой заемщики осуществляют свою деятельность</a:t>
                      </a:r>
                      <a:endParaRPr sz="2200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10 000 000 до 30 000 000 рублей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Срок займа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60 месяцев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641811"/>
                  </a:ext>
                </a:extLst>
              </a:tr>
              <a:tr h="360125">
                <a:tc>
                  <a:txBody>
                    <a:bodyPr/>
                    <a:lstStyle/>
                    <a:p>
                      <a:pPr algn="ctr"/>
                      <a:r>
                        <a:rPr lang="ru-RU" sz="22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Процентная ставка 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l">
                        <a:lnSpc>
                          <a:spcPct val="100000"/>
                        </a:lnSpc>
                      </a:pPr>
                      <a:r>
                        <a:rPr lang="ru-RU" sz="2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 годовых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553005"/>
                  </a:ext>
                </a:extLst>
              </a:tr>
              <a:tr h="7227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2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200" b="1" spc="-5" dirty="0">
                          <a:latin typeface="+mn-lt"/>
                          <a:cs typeface="Calibri"/>
                        </a:rPr>
                        <a:t>Обеспечение</a:t>
                      </a:r>
                      <a:endParaRPr sz="22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22425" algn="l"/>
                          <a:tab pos="3305175" algn="l"/>
                          <a:tab pos="5966460" algn="l"/>
                        </a:tabLst>
                        <a:defRPr/>
                      </a:pPr>
                      <a:r>
                        <a:rPr lang="ru-RU" sz="2200" spc="-10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правилам	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Некоммерческой	</a:t>
                      </a:r>
                      <a:r>
                        <a:rPr lang="ru-RU" sz="2200" spc="-10" dirty="0" err="1">
                          <a:latin typeface="+mn-lt"/>
                          <a:cs typeface="Calibri"/>
                        </a:rPr>
                        <a:t>микрокредитной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компании</a:t>
                      </a:r>
                      <a:r>
                        <a:rPr lang="ru-RU" sz="22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5" dirty="0">
                          <a:latin typeface="+mn-lt"/>
                          <a:cs typeface="Calibri"/>
                        </a:rPr>
                        <a:t>«Фонд</a:t>
                      </a:r>
                      <a:r>
                        <a:rPr lang="ru-RU" sz="22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поддержки</a:t>
                      </a:r>
                      <a:r>
                        <a:rPr lang="ru-RU" sz="2200" spc="-1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20" dirty="0">
                          <a:latin typeface="+mn-lt"/>
                          <a:cs typeface="Calibri"/>
                        </a:rPr>
                        <a:t>предпринимательства</a:t>
                      </a:r>
                      <a:r>
                        <a:rPr lang="ru-RU" sz="2200" spc="1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0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lang="ru-RU" sz="2200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lang="ru-RU" sz="2200" spc="-15" dirty="0">
                          <a:latin typeface="+mn-lt"/>
                          <a:cs typeface="Calibri"/>
                        </a:rPr>
                        <a:t>Татарстан</a:t>
                      </a:r>
                      <a:endParaRPr lang="ru-RU" sz="22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06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2385893" y="2835275"/>
            <a:ext cx="15775683" cy="8006816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649346" y="1869075"/>
            <a:ext cx="14924804" cy="751474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12686" algn="ctr">
              <a:spcBef>
                <a:spcPts val="100"/>
              </a:spcBef>
            </a:pPr>
            <a:r>
              <a:rPr lang="en-US" sz="4800" b="1" u="sng" dirty="0"/>
              <a:t>06 </a:t>
            </a:r>
            <a:r>
              <a:rPr lang="ru-RU" sz="4800" b="1" u="sng" spc="-5" dirty="0">
                <a:cs typeface="Calibri"/>
              </a:rPr>
              <a:t>Микрофинансовый</a:t>
            </a:r>
            <a:r>
              <a:rPr lang="ru-RU" sz="4800" b="1" u="sng" spc="-75" dirty="0">
                <a:cs typeface="Calibri"/>
              </a:rPr>
              <a:t> </a:t>
            </a:r>
            <a:r>
              <a:rPr lang="ru-RU" sz="4800" b="1" u="sng" spc="-40" dirty="0">
                <a:cs typeface="Calibri"/>
              </a:rPr>
              <a:t>продукт</a:t>
            </a:r>
            <a:r>
              <a:rPr lang="ru-RU" sz="4800" b="1" u="sng" spc="75" dirty="0">
                <a:cs typeface="Calibri"/>
              </a:rPr>
              <a:t> </a:t>
            </a:r>
            <a:r>
              <a:rPr lang="ru-RU" sz="4800" b="1" u="sng" spc="-5" dirty="0">
                <a:cs typeface="Calibri"/>
              </a:rPr>
              <a:t>«Промпарки»</a:t>
            </a:r>
            <a:endParaRPr lang="ru-RU" sz="4800" u="sng" dirty="0"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243409"/>
              </p:ext>
            </p:extLst>
          </p:nvPr>
        </p:nvGraphicFramePr>
        <p:xfrm>
          <a:off x="3483234" y="4016202"/>
          <a:ext cx="13711435" cy="5626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9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59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25"/>
                        </a:spcBef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Целевой</a:t>
                      </a:r>
                      <a:r>
                        <a:rPr sz="2400" b="1" spc="-9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сегмент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2400" spc="-5" dirty="0">
                          <a:latin typeface="+mn-lt"/>
                          <a:cs typeface="Calibri"/>
                        </a:rPr>
                        <a:t>Для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управляющих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компаний</a:t>
                      </a:r>
                      <a:r>
                        <a:rPr sz="2400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индустриальных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(промышленных) парков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и/или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резидентов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индустриальных </a:t>
                      </a:r>
                      <a:r>
                        <a:rPr sz="2400" spc="-5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(промышленных)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парков,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являющихся субъектами малого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 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среднего</a:t>
                      </a:r>
                      <a:r>
                        <a:rPr sz="24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предпринимательства,</a:t>
                      </a:r>
                      <a:r>
                        <a:rPr sz="2400" spc="-8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заключивших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lang="ru-RU" sz="240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Министерством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экономики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Республики 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Татарстан </a:t>
                      </a:r>
                      <a:r>
                        <a:rPr sz="2400" spc="-15" dirty="0">
                          <a:latin typeface="+mn-lt"/>
                          <a:cs typeface="Calibri"/>
                        </a:rPr>
                        <a:t>соглашение </a:t>
                      </a:r>
                      <a:r>
                        <a:rPr sz="2400" spc="-53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об</a:t>
                      </a:r>
                      <a:r>
                        <a:rPr sz="24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осуществлении</a:t>
                      </a:r>
                      <a:r>
                        <a:rPr sz="2400" spc="-5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деятельности</a:t>
                      </a:r>
                      <a:r>
                        <a:rPr sz="2400" spc="-7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10" dirty="0" err="1">
                          <a:latin typeface="+mn-lt"/>
                          <a:cs typeface="Calibri"/>
                        </a:rPr>
                        <a:t>на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территории</a:t>
                      </a:r>
                      <a:r>
                        <a:rPr lang="ru-RU" sz="2400" spc="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 err="1">
                          <a:latin typeface="+mn-lt"/>
                          <a:cs typeface="Calibri"/>
                        </a:rPr>
                        <a:t>индустриальных</a:t>
                      </a:r>
                      <a:r>
                        <a:rPr sz="2400" spc="-9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(промышленных)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парков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631">
                <a:tc>
                  <a:txBody>
                    <a:bodyPr/>
                    <a:lstStyle/>
                    <a:p>
                      <a:pPr marL="43180" algn="ctr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Целевое</a:t>
                      </a:r>
                    </a:p>
                    <a:p>
                      <a:pPr marL="43180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использование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sz="2400" spc="-5" dirty="0">
                          <a:latin typeface="+mn-lt"/>
                          <a:cs typeface="Calibri"/>
                        </a:rPr>
                        <a:t>Любые</a:t>
                      </a:r>
                      <a:r>
                        <a:rPr sz="2400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обоснованные</a:t>
                      </a:r>
                      <a:r>
                        <a:rPr sz="2400" spc="-3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заемщиками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затраты</a:t>
                      </a:r>
                    </a:p>
                  </a:txBody>
                  <a:tcPr marL="0" marR="0" marT="169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482">
                <a:tc>
                  <a:txBody>
                    <a:bodyPr/>
                    <a:lstStyle/>
                    <a:p>
                      <a:pPr marL="43180" algn="ctr">
                        <a:lnSpc>
                          <a:spcPts val="2655"/>
                        </a:lnSpc>
                      </a:pPr>
                      <a:r>
                        <a:rPr sz="2400" b="1" dirty="0">
                          <a:latin typeface="+mn-lt"/>
                          <a:cs typeface="Calibri"/>
                        </a:rPr>
                        <a:t>Сумма</a:t>
                      </a:r>
                      <a:r>
                        <a:rPr sz="2400" b="1" spc="-11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микрозайма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55"/>
                        </a:lnSpc>
                      </a:pPr>
                      <a:r>
                        <a:rPr sz="2400" spc="-5" dirty="0">
                          <a:latin typeface="+mn-lt"/>
                          <a:cs typeface="Calibri"/>
                        </a:rPr>
                        <a:t>От</a:t>
                      </a:r>
                      <a:r>
                        <a:rPr sz="2400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300</a:t>
                      </a:r>
                      <a:r>
                        <a:rPr sz="24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000</a:t>
                      </a:r>
                      <a:r>
                        <a:rPr sz="2400" spc="-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до</a:t>
                      </a:r>
                      <a:r>
                        <a:rPr sz="2400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5</a:t>
                      </a:r>
                      <a:r>
                        <a:rPr sz="2400" spc="-4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000</a:t>
                      </a:r>
                      <a:r>
                        <a:rPr sz="2400" spc="-6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000</a:t>
                      </a:r>
                      <a:r>
                        <a:rPr sz="2400" spc="-8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рублей.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922">
                <a:tc>
                  <a:txBody>
                    <a:bodyPr/>
                    <a:lstStyle/>
                    <a:p>
                      <a:pPr marL="43180" algn="ctr">
                        <a:lnSpc>
                          <a:spcPts val="2660"/>
                        </a:lnSpc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Срок</a:t>
                      </a:r>
                      <a:r>
                        <a:rPr sz="2400" b="1" spc="-114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микрозайма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</a:pPr>
                      <a:r>
                        <a:rPr sz="2400" spc="-5" dirty="0">
                          <a:latin typeface="+mn-lt"/>
                          <a:cs typeface="Calibri"/>
                        </a:rPr>
                        <a:t>От</a:t>
                      </a:r>
                      <a:r>
                        <a:rPr sz="2400" spc="-5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3</a:t>
                      </a:r>
                      <a:r>
                        <a:rPr sz="2400" spc="-4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до</a:t>
                      </a:r>
                      <a:r>
                        <a:rPr sz="2400" spc="-7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36</a:t>
                      </a:r>
                      <a:r>
                        <a:rPr sz="2400" spc="-6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месяцев.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3793">
                <a:tc>
                  <a:txBody>
                    <a:bodyPr/>
                    <a:lstStyle/>
                    <a:p>
                      <a:pPr marL="43180" algn="ctr">
                        <a:lnSpc>
                          <a:spcPts val="2660"/>
                        </a:lnSpc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Процентная</a:t>
                      </a:r>
                      <a:r>
                        <a:rPr sz="2400" b="1" spc="-105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b="1" spc="-5" dirty="0">
                          <a:latin typeface="+mn-lt"/>
                          <a:cs typeface="Calibri"/>
                        </a:rPr>
                        <a:t>ставка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just" hangingPunct="1"/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1/2 ключевой ставки Банка России, установленной на момент заключения договора микрозайма, до 4,5 % годовых.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30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+mn-lt"/>
                          <a:cs typeface="Calibri"/>
                        </a:rPr>
                        <a:t>Обеспечение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marL="43180" algn="just">
                        <a:lnSpc>
                          <a:spcPts val="2660"/>
                        </a:lnSpc>
                        <a:tabLst>
                          <a:tab pos="1622425" algn="l"/>
                          <a:tab pos="3305175" algn="l"/>
                          <a:tab pos="5966460" algn="l"/>
                        </a:tabLst>
                      </a:pPr>
                      <a:r>
                        <a:rPr sz="2400" spc="-5" dirty="0">
                          <a:latin typeface="+mn-lt"/>
                          <a:cs typeface="Calibri"/>
                        </a:rPr>
                        <a:t>Согласно	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правилам	Некоммерческой	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микрокредитной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  <a:p>
                      <a:pPr marL="43180" marR="33655" algn="just">
                        <a:lnSpc>
                          <a:spcPts val="3100"/>
                        </a:lnSpc>
                        <a:spcBef>
                          <a:spcPts val="15"/>
                        </a:spcBef>
                        <a:tabLst>
                          <a:tab pos="1875155" algn="l"/>
                          <a:tab pos="3265170" algn="l"/>
                          <a:tab pos="5283200" algn="l"/>
                        </a:tabLst>
                      </a:pPr>
                      <a:r>
                        <a:rPr sz="2400" spc="-10" dirty="0">
                          <a:latin typeface="+mn-lt"/>
                          <a:cs typeface="Calibri"/>
                        </a:rPr>
                        <a:t>к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о</a:t>
                      </a:r>
                      <a:r>
                        <a:rPr sz="2400" spc="10" dirty="0">
                          <a:latin typeface="+mn-lt"/>
                          <a:cs typeface="Calibri"/>
                        </a:rPr>
                        <a:t>м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па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ии	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«Фо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д	под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д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spc="10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ж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к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	пр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дп</a:t>
                      </a:r>
                      <a:r>
                        <a:rPr sz="2400" spc="5" dirty="0">
                          <a:latin typeface="+mn-lt"/>
                          <a:cs typeface="Calibri"/>
                        </a:rPr>
                        <a:t>р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н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има</a:t>
                      </a:r>
                      <a:r>
                        <a:rPr sz="2400" spc="1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е</a:t>
                      </a:r>
                      <a:r>
                        <a:rPr sz="2400" spc="-25" dirty="0">
                          <a:latin typeface="+mn-lt"/>
                          <a:cs typeface="Calibri"/>
                        </a:rPr>
                        <a:t>л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ь</a:t>
                      </a:r>
                      <a:r>
                        <a:rPr sz="2400" spc="-10" dirty="0">
                          <a:latin typeface="+mn-lt"/>
                          <a:cs typeface="Calibri"/>
                        </a:rPr>
                        <a:t>с</a:t>
                      </a:r>
                      <a:r>
                        <a:rPr sz="2400" spc="-20" dirty="0">
                          <a:latin typeface="+mn-lt"/>
                          <a:cs typeface="Calibri"/>
                        </a:rPr>
                        <a:t>т</a:t>
                      </a:r>
                      <a:r>
                        <a:rPr sz="2400" dirty="0">
                          <a:latin typeface="+mn-lt"/>
                          <a:cs typeface="Calibri"/>
                        </a:rPr>
                        <a:t>ва 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Республики</a:t>
                      </a:r>
                      <a:r>
                        <a:rPr sz="2400" spc="10" dirty="0">
                          <a:latin typeface="+mn-lt"/>
                          <a:cs typeface="Calibri"/>
                        </a:rPr>
                        <a:t> </a:t>
                      </a:r>
                      <a:r>
                        <a:rPr sz="2400" spc="-5" dirty="0">
                          <a:latin typeface="+mn-lt"/>
                          <a:cs typeface="Calibri"/>
                        </a:rPr>
                        <a:t>Татарстан»</a:t>
                      </a:r>
                      <a:endParaRPr sz="2400" dirty="0">
                        <a:latin typeface="+mn-lt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28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5" name="object 5"/>
          <p:cNvSpPr/>
          <p:nvPr/>
        </p:nvSpPr>
        <p:spPr>
          <a:xfrm>
            <a:off x="3298266" y="3262956"/>
            <a:ext cx="14478000" cy="7221072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6" name="object 6"/>
          <p:cNvSpPr txBox="1"/>
          <p:nvPr/>
        </p:nvSpPr>
        <p:spPr>
          <a:xfrm>
            <a:off x="3074863" y="2252746"/>
            <a:ext cx="14924804" cy="803154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  <a:spcAft>
                <a:spcPts val="0"/>
              </a:spcAft>
            </a:pPr>
            <a:r>
              <a:rPr lang="en-US" sz="4800" b="1" u="sng" dirty="0"/>
              <a:t>07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Инвестиционный лизинг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9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467250"/>
              </p:ext>
            </p:extLst>
          </p:nvPr>
        </p:nvGraphicFramePr>
        <p:xfrm>
          <a:off x="4256195" y="4959063"/>
          <a:ext cx="12562141" cy="38288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7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Times New Roman"/>
                        </a:rPr>
                        <a:t>Целевой сегмент</a:t>
                      </a:r>
                      <a:endParaRPr sz="2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Резиденты промышленных парков</a:t>
                      </a: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Предметы лизинга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Высокотехнологичное оборудование, спецтехника, сельхозтехника, коммерческий автотранспорт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 финансирования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0,5 млн рублей до 7,0 млн рублей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latin typeface="+mn-lt"/>
                          <a:cs typeface="Calibri"/>
                        </a:rPr>
                        <a:t>Срок лизинга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13 месяцев до 84 месяцев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Calibri"/>
                        </a:rPr>
                        <a:t>Процентная ставка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6% - предмет лизинга российского производства </a:t>
                      </a:r>
                    </a:p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8% - предмет лизинга импортного производства 	</a:t>
                      </a:r>
                    </a:p>
                    <a:p>
                      <a:pPr algn="l"/>
                      <a:endParaRPr lang="ru-RU" sz="2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544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/>
          <p:cNvSpPr/>
          <p:nvPr/>
        </p:nvSpPr>
        <p:spPr>
          <a:xfrm>
            <a:off x="3298266" y="3262956"/>
            <a:ext cx="14478000" cy="7221072"/>
          </a:xfrm>
          <a:custGeom>
            <a:avLst/>
            <a:gdLst/>
            <a:ahLst/>
            <a:cxnLst/>
            <a:rect l="l" t="t" r="r" b="b"/>
            <a:pathLst>
              <a:path w="13097510" h="9850755">
                <a:moveTo>
                  <a:pt x="13096838" y="261"/>
                </a:moveTo>
                <a:lnTo>
                  <a:pt x="1180602" y="261"/>
                </a:lnTo>
                <a:lnTo>
                  <a:pt x="-86" y="1625566"/>
                </a:lnTo>
                <a:lnTo>
                  <a:pt x="-86" y="9850691"/>
                </a:lnTo>
                <a:lnTo>
                  <a:pt x="11916149" y="9850691"/>
                </a:lnTo>
                <a:lnTo>
                  <a:pt x="13096838" y="8225335"/>
                </a:lnTo>
                <a:lnTo>
                  <a:pt x="13096838" y="261"/>
                </a:lnTo>
                <a:close/>
              </a:path>
            </a:pathLst>
          </a:custGeom>
          <a:solidFill>
            <a:srgbClr val="EFEFEF"/>
          </a:solidFill>
        </p:spPr>
        <p:txBody>
          <a:bodyPr wrap="square" lIns="0" tIns="0" rIns="0" bIns="0" rtlCol="0"/>
          <a:lstStyle/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lang="ru-RU" sz="1798" dirty="0"/>
          </a:p>
          <a:p>
            <a:endParaRPr sz="1798" dirty="0"/>
          </a:p>
        </p:txBody>
      </p:sp>
      <p:sp>
        <p:nvSpPr>
          <p:cNvPr id="2" name="object 2"/>
          <p:cNvSpPr/>
          <p:nvPr/>
        </p:nvSpPr>
        <p:spPr>
          <a:xfrm>
            <a:off x="11276" y="0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5" h="3035935">
                <a:moveTo>
                  <a:pt x="3035350" y="286"/>
                </a:moveTo>
                <a:lnTo>
                  <a:pt x="0" y="286"/>
                </a:lnTo>
                <a:lnTo>
                  <a:pt x="0" y="3036017"/>
                </a:lnTo>
                <a:lnTo>
                  <a:pt x="3035350" y="28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3" name="object 3"/>
          <p:cNvSpPr/>
          <p:nvPr/>
        </p:nvSpPr>
        <p:spPr>
          <a:xfrm>
            <a:off x="17057885" y="8262707"/>
            <a:ext cx="3032530" cy="3032530"/>
          </a:xfrm>
          <a:custGeom>
            <a:avLst/>
            <a:gdLst/>
            <a:ahLst/>
            <a:cxnLst/>
            <a:rect l="l" t="t" r="r" b="b"/>
            <a:pathLst>
              <a:path w="3035934" h="3035934">
                <a:moveTo>
                  <a:pt x="3035172" y="76"/>
                </a:moveTo>
                <a:lnTo>
                  <a:pt x="-431" y="3035402"/>
                </a:lnTo>
                <a:lnTo>
                  <a:pt x="3035172" y="3035402"/>
                </a:lnTo>
                <a:lnTo>
                  <a:pt x="3035172" y="76"/>
                </a:lnTo>
                <a:close/>
              </a:path>
            </a:pathLst>
          </a:custGeom>
          <a:solidFill>
            <a:srgbClr val="E84E20"/>
          </a:solidFill>
        </p:spPr>
        <p:txBody>
          <a:bodyPr wrap="square" lIns="0" tIns="0" rIns="0" bIns="0" rtlCol="0"/>
          <a:lstStyle/>
          <a:p>
            <a:endParaRPr sz="1798"/>
          </a:p>
        </p:txBody>
      </p:sp>
      <p:sp>
        <p:nvSpPr>
          <p:cNvPr id="6" name="object 6"/>
          <p:cNvSpPr txBox="1"/>
          <p:nvPr/>
        </p:nvSpPr>
        <p:spPr>
          <a:xfrm>
            <a:off x="3074863" y="2264449"/>
            <a:ext cx="14924804" cy="768081"/>
          </a:xfrm>
          <a:prstGeom prst="rect">
            <a:avLst/>
          </a:prstGeom>
        </p:spPr>
        <p:txBody>
          <a:bodyPr vert="horz" wrap="square" lIns="0" tIns="12686" rIns="0" bIns="0" rtlCol="0">
            <a:spAutoFit/>
          </a:bodyPr>
          <a:lstStyle/>
          <a:p>
            <a:pPr marL="630555" algn="ctr">
              <a:lnSpc>
                <a:spcPct val="107000"/>
              </a:lnSpc>
              <a:spcAft>
                <a:spcPts val="0"/>
              </a:spcAft>
            </a:pPr>
            <a:r>
              <a:rPr lang="en-US" sz="4800" b="1" u="sng" dirty="0"/>
              <a:t>0</a:t>
            </a:r>
            <a:r>
              <a:rPr lang="ru-RU" sz="4800" b="1" u="sng" dirty="0"/>
              <a:t>8</a:t>
            </a:r>
            <a:r>
              <a:rPr lang="en-US" sz="4800" b="1" u="sng" dirty="0"/>
              <a:t> </a:t>
            </a:r>
            <a:r>
              <a:rPr lang="ru-RU" sz="48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Лизинг оборудования</a:t>
            </a:r>
            <a:endParaRPr lang="ru-RU" sz="36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5569" y="4249367"/>
            <a:ext cx="88166" cy="321584"/>
          </a:xfrm>
          <a:prstGeom prst="rect">
            <a:avLst/>
          </a:prstGeom>
        </p:spPr>
        <p:txBody>
          <a:bodyPr vert="horz" wrap="square" lIns="0" tIns="11417" rIns="0" bIns="0" rtlCol="0">
            <a:spAutoFit/>
          </a:bodyPr>
          <a:lstStyle/>
          <a:p>
            <a:pPr marL="12686">
              <a:spcBef>
                <a:spcPts val="90"/>
              </a:spcBef>
            </a:pPr>
            <a:r>
              <a:rPr sz="1948" spc="-5" dirty="0">
                <a:solidFill>
                  <a:srgbClr val="1D1D1B"/>
                </a:solidFill>
                <a:latin typeface="Calibri"/>
                <a:cs typeface="Calibri"/>
              </a:rPr>
              <a:t>.</a:t>
            </a:r>
            <a:endParaRPr sz="1948">
              <a:latin typeface="Calibri"/>
              <a:cs typeface="Calibri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CA6A220-7941-1198-9520-307063B91EF0}"/>
              </a:ext>
            </a:extLst>
          </p:cNvPr>
          <p:cNvSpPr txBox="1">
            <a:spLocks/>
          </p:cNvSpPr>
          <p:nvPr/>
        </p:nvSpPr>
        <p:spPr>
          <a:xfrm>
            <a:off x="3879850" y="152384"/>
            <a:ext cx="14912104" cy="750832"/>
          </a:xfrm>
          <a:prstGeom prst="rect">
            <a:avLst/>
          </a:prstGeom>
        </p:spPr>
        <p:txBody>
          <a:bodyPr vert="horz" wrap="square" lIns="0" tIns="12051" rIns="0" bIns="0" rtlCol="0">
            <a:spAutoFit/>
          </a:bodyPr>
          <a:lstStyle>
            <a:lvl1pPr>
              <a:defRPr sz="1950" b="1" i="0">
                <a:solidFill>
                  <a:srgbClr val="1D1D1B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686">
              <a:spcBef>
                <a:spcPts val="95"/>
              </a:spcBef>
            </a:pPr>
            <a:r>
              <a:rPr lang="ru-RU" sz="4800" dirty="0"/>
              <a:t>МЕРЫ ПОДДЕРЖКИ ДЛЯ ПРОМЫШЛЕННЫХ ПАРКОВ</a:t>
            </a:r>
          </a:p>
        </p:txBody>
      </p:sp>
      <p:graphicFrame>
        <p:nvGraphicFramePr>
          <p:cNvPr id="1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44218"/>
              </p:ext>
            </p:extLst>
          </p:nvPr>
        </p:nvGraphicFramePr>
        <p:xfrm>
          <a:off x="3970719" y="5088011"/>
          <a:ext cx="13133093" cy="3570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9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43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6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Times New Roman"/>
                        </a:rPr>
                        <a:t>Целевой сегмент</a:t>
                      </a:r>
                      <a:endParaRPr sz="2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и сфера услуг (IT, туризм, общепит, медицинские услуги, услуги по обработке металлов и прочее) 	</a:t>
                      </a:r>
                    </a:p>
                  </a:txBody>
                  <a:tcPr marL="0" marR="0" marT="1687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23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Предметы лизинга</a:t>
                      </a:r>
                      <a:endParaRPr sz="2400" b="1" spc="-5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Высокотехнологичное оборудование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811">
                <a:tc>
                  <a:txBody>
                    <a:bodyPr/>
                    <a:lstStyle/>
                    <a:p>
                      <a:pPr algn="ctr"/>
                      <a:r>
                        <a:rPr lang="ru-RU" sz="2400" b="1" spc="-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Сумма  финансирования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0,5 млн рублей до 5,0 млн рублей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719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400" b="1" dirty="0">
                        <a:latin typeface="+mn-lt"/>
                        <a:cs typeface="Times New Roman"/>
                      </a:endParaRPr>
                    </a:p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spc="-5" dirty="0">
                          <a:latin typeface="+mn-lt"/>
                          <a:cs typeface="Calibri"/>
                        </a:rPr>
                        <a:t>Срок лизинга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 13 месяцев до 60 месяцев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063">
                <a:tc>
                  <a:txBody>
                    <a:bodyPr/>
                    <a:lstStyle/>
                    <a:p>
                      <a:pPr marL="43180" algn="ctr">
                        <a:lnSpc>
                          <a:spcPct val="100000"/>
                        </a:lnSpc>
                      </a:pPr>
                      <a:r>
                        <a:rPr lang="ru-RU" sz="2400" b="1" dirty="0">
                          <a:latin typeface="+mn-lt"/>
                          <a:cs typeface="Calibri"/>
                        </a:rPr>
                        <a:t>Процентная ставка</a:t>
                      </a:r>
                      <a:endParaRPr sz="2400" b="1" dirty="0">
                        <a:latin typeface="+mn-lt"/>
                        <a:cs typeface="Calibri"/>
                      </a:endParaRPr>
                    </a:p>
                  </a:txBody>
                  <a:tcPr marL="0" marR="0" marT="2537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7% - оборудование российского производства </a:t>
                      </a:r>
                    </a:p>
                    <a:p>
                      <a:r>
                        <a:rPr lang="ru-RU" sz="2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9% - оборудование импортного производства 	 	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592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3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941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72E1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1231</TotalTime>
  <Words>1365</Words>
  <Application>Microsoft Office PowerPoint</Application>
  <PresentationFormat>Произвольный</PresentationFormat>
  <Paragraphs>587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Segoe UI</vt:lpstr>
      <vt:lpstr>Symbol</vt:lpstr>
      <vt:lpstr>Times New Roman</vt:lpstr>
      <vt:lpstr>Office Theme</vt:lpstr>
      <vt:lpstr>МЕРЫ ПОДДЕРЖКИ РЕЗИДЕНТОВ ПРОМЫШЛЕННЫХ ПАРКОВ, ОКАЗЫВАЕМЫЕ   МИНИСТЕРСТВОМ ЭКОНОМИКИ РТ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ФПП РТ</dc:title>
  <dc:creator>Михаил Унтура</dc:creator>
  <cp:lastModifiedBy>Вячеслав Соловьев</cp:lastModifiedBy>
  <cp:revision>72</cp:revision>
  <cp:lastPrinted>2022-12-15T11:22:33Z</cp:lastPrinted>
  <dcterms:created xsi:type="dcterms:W3CDTF">2022-11-09T13:06:35Z</dcterms:created>
  <dcterms:modified xsi:type="dcterms:W3CDTF">2023-02-27T13:20:36Z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2022-04-06T00:00:00Z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2022-11-09T00:00:00Z</vt:filetime>
  </property>
</Properties>
</file>