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</p:sldMasterIdLst>
  <p:notesMasterIdLst>
    <p:notesMasterId r:id="rId35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85" r:id="rId22"/>
    <p:sldId id="286" r:id="rId23"/>
    <p:sldId id="287" r:id="rId24"/>
    <p:sldId id="270" r:id="rId25"/>
    <p:sldId id="282" r:id="rId26"/>
    <p:sldId id="267" r:id="rId27"/>
    <p:sldId id="268" r:id="rId28"/>
    <p:sldId id="281" r:id="rId29"/>
    <p:sldId id="283" r:id="rId30"/>
    <p:sldId id="284" r:id="rId31"/>
    <p:sldId id="269" r:id="rId32"/>
    <p:sldId id="279" r:id="rId33"/>
    <p:sldId id="280" r:id="rId34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4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4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4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1A558CF-E70D-4534-B0AA-C05E9B21DFB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520" y="849240"/>
            <a:ext cx="4073040" cy="2292120"/>
          </a:xfrm>
          <a:prstGeom prst="rect">
            <a:avLst/>
          </a:prstGeom>
          <a:ln w="0">
            <a:noFill/>
          </a:ln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987480" y="3271320"/>
            <a:ext cx="7899480" cy="267516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sldNum" idx="49"/>
          </p:nvPr>
        </p:nvSpPr>
        <p:spPr>
          <a:xfrm>
            <a:off x="5594040" y="6456240"/>
            <a:ext cx="4278240" cy="33984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604BC4C-D46F-45B4-9571-4ADA20739CC7}" type="slidenum">
              <a: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97C752-251D-462E-8485-65307C0CB50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30CA5BF-1B04-46F1-92B1-DA59AAFE5D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D964C66-0AAB-4996-BDA5-FFF8D234DEE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71CF6AB-E05A-43EB-A5E0-DCADA7EE5F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B51ECEE0-8124-498D-BAE8-3D0D638C5D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D5729219-B1CF-48B7-96E4-164DE0954C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7A668D-772F-4242-8029-6EFA84746B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68BF48E-6B71-4F59-828A-DC827F0D36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1D62A44-EF5B-44A2-86D2-FE21CA57F9C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F9C0A50-4817-4DC2-AA85-801F2444B1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3B701A7-88A4-4B57-98A0-26BC94DA45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507DEF4-33DE-4421-92F4-168FFDD77F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905F49D-5DFC-44C9-B319-AC9C13BC6C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83363CF-2C6C-48F6-A0EB-06A776F36B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04FAF52-8D3A-4E7B-B4DD-1912A7DE4BA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92881B5-F1D3-4D83-9F8A-C9559876CD8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21B0698-43D3-4054-8306-CB3907F41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2B0886-72DB-4242-B19C-3D4757B2C7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71EAA1-3067-41F5-B049-D776E19715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597A58-AFE0-4E46-A10C-6D093B00B07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ECD856-5012-4596-917B-8D4D73D0996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B9A27B-2292-4C02-AD68-87703B913F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5659200" cy="6853680"/>
          </a:xfrm>
          <a:prstGeom prst="rect">
            <a:avLst/>
          </a:prstGeom>
          <a:ln w="0">
            <a:noFill/>
          </a:ln>
        </p:spPr>
      </p:pic>
      <p:sp>
        <p:nvSpPr>
          <p:cNvPr id="17" name="bg object 17"/>
          <p:cNvSpPr/>
          <p:nvPr/>
        </p:nvSpPr>
        <p:spPr>
          <a:xfrm>
            <a:off x="0" y="0"/>
            <a:ext cx="5668560" cy="6845760"/>
          </a:xfrm>
          <a:custGeom>
            <a:avLst/>
            <a:gdLst>
              <a:gd name="textAreaLeft" fmla="*/ 0 w 5668560"/>
              <a:gd name="textAreaRight" fmla="*/ 5672880 w 5668560"/>
              <a:gd name="textAreaTop" fmla="*/ 0 h 6845760"/>
              <a:gd name="textAreaBottom" fmla="*/ 6850080 h 6845760"/>
            </a:gdLst>
            <a:ahLst/>
            <a:cxnLst/>
            <a:rect l="textAreaLeft" t="textAreaTop" r="textAreaRight" b="textAreaBottom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672880" y="0"/>
            <a:ext cx="6515280" cy="1836720"/>
          </a:xfrm>
          <a:custGeom>
            <a:avLst/>
            <a:gdLst>
              <a:gd name="textAreaLeft" fmla="*/ 0 w 6515280"/>
              <a:gd name="textAreaRight" fmla="*/ 6519600 w 6515280"/>
              <a:gd name="textAreaTop" fmla="*/ 0 h 1836720"/>
              <a:gd name="textAreaBottom" fmla="*/ 1841040 h 1836720"/>
            </a:gdLst>
            <a:ahLst/>
            <a:cxnLst/>
            <a:rect l="textAreaLeft" t="textAreaTop" r="textAreaRight" b="textAreaBottom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/>
          <a:stretch/>
        </p:blipFill>
        <p:spPr>
          <a:xfrm>
            <a:off x="9350640" y="5846760"/>
            <a:ext cx="252000" cy="247320"/>
          </a:xfrm>
          <a:prstGeom prst="rect">
            <a:avLst/>
          </a:prstGeom>
          <a:ln w="0">
            <a:noFill/>
          </a:ln>
        </p:spPr>
      </p:pic>
      <p:pic>
        <p:nvPicPr>
          <p:cNvPr id="20" name="bg object 20"/>
          <p:cNvPicPr/>
          <p:nvPr/>
        </p:nvPicPr>
        <p:blipFill>
          <a:blip r:embed="rId5"/>
          <a:stretch/>
        </p:blipFill>
        <p:spPr>
          <a:xfrm>
            <a:off x="8863920" y="6142680"/>
            <a:ext cx="1225440" cy="14040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1AE664D-13DF-4CBC-99A5-BE925C7FB8E2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2DB5007-C7E1-46B3-86CD-96D5FFFFF7F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BAEFF9-5E78-4E7A-A74D-AD347E8AC6B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1EA70CE-6425-4566-A85F-240640A3B51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2476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52D638-76A8-4513-A518-D8C3BEAC9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36CAA-0F3B-42EA-BB56-62A42FDE791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PPRT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NFO@FPPRT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17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hyperlink" Target="mailto:INFO@FPPRT.RU" TargetMode="Externa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865120" y="2510640"/>
            <a:ext cx="6084360" cy="1149120"/>
          </a:xfrm>
          <a:prstGeom prst="rect">
            <a:avLst/>
          </a:prstGeom>
          <a:noFill/>
          <a:ln w="0">
            <a:noFill/>
          </a:ln>
        </p:spPr>
        <p:txBody>
          <a:bodyPr lIns="0" tIns="7920" rIns="0" bIns="0" anchor="ctr">
            <a:noAutofit/>
          </a:bodyPr>
          <a:lstStyle/>
          <a:p>
            <a:pPr marL="7560" indent="0" algn="ctr" defTabSz="914400">
              <a:lnSpc>
                <a:spcPct val="100000"/>
              </a:lnSpc>
              <a:spcBef>
                <a:spcPts val="65"/>
              </a:spcBef>
              <a:buNone/>
              <a:tabLst>
                <a:tab pos="0" algn="l"/>
              </a:tabLst>
            </a:pPr>
            <a:r>
              <a:rPr lang="ru-RU" sz="3030" b="1" strike="noStrike" spc="-1">
                <a:solidFill>
                  <a:schemeClr val="dk1"/>
                </a:solidFill>
                <a:latin typeface="Calibri"/>
                <a:ea typeface="Arial"/>
              </a:rPr>
              <a:t>МЕРЫ ПОДДЕРЖКИ БИЗНЕСА В РЕСПУБЛИКЕ ТАТАРСТАН</a:t>
            </a:r>
            <a:endParaRPr lang="ru-RU" sz="303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0" name="Рисунок 31"/>
          <p:cNvPicPr/>
          <p:nvPr/>
        </p:nvPicPr>
        <p:blipFill>
          <a:blip r:embed="rId2"/>
          <a:stretch/>
        </p:blipFill>
        <p:spPr>
          <a:xfrm>
            <a:off x="5735160" y="5377320"/>
            <a:ext cx="960840" cy="645120"/>
          </a:xfrm>
          <a:prstGeom prst="rect">
            <a:avLst/>
          </a:prstGeom>
          <a:ln w="0">
            <a:noFill/>
          </a:ln>
        </p:spPr>
      </p:pic>
      <p:sp>
        <p:nvSpPr>
          <p:cNvPr id="101" name="Скругленный прямоугольник 6"/>
          <p:cNvSpPr/>
          <p:nvPr/>
        </p:nvSpPr>
        <p:spPr>
          <a:xfrm>
            <a:off x="8637480" y="5609520"/>
            <a:ext cx="1520640" cy="82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09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02" name="Рисунок 30"/>
          <p:cNvPicPr/>
          <p:nvPr/>
        </p:nvPicPr>
        <p:blipFill>
          <a:blip r:embed="rId3"/>
          <a:stretch/>
        </p:blipFill>
        <p:spPr>
          <a:xfrm>
            <a:off x="6698160" y="5286240"/>
            <a:ext cx="5399280" cy="6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араллелограмм 8"/>
          <p:cNvSpPr/>
          <p:nvPr/>
        </p:nvSpPr>
        <p:spPr>
          <a:xfrm>
            <a:off x="210960" y="234360"/>
            <a:ext cx="780480" cy="4716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64" name="Прямоугольник 56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150"/>
          <p:cNvSpPr/>
          <p:nvPr/>
        </p:nvSpPr>
        <p:spPr>
          <a:xfrm>
            <a:off x="4392360" y="3219120"/>
            <a:ext cx="157248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6" name="Параллелограмм 9"/>
          <p:cNvSpPr/>
          <p:nvPr/>
        </p:nvSpPr>
        <p:spPr>
          <a:xfrm>
            <a:off x="975600" y="262080"/>
            <a:ext cx="10829520" cy="484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67" name="Прямоугольник 152"/>
          <p:cNvSpPr/>
          <p:nvPr/>
        </p:nvSpPr>
        <p:spPr>
          <a:xfrm>
            <a:off x="1293120" y="297360"/>
            <a:ext cx="10343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НЕФИНАНСОВЫЕ МЕРЫ ПОДДЕРЖКИ ЦЕНТРА «МОЙ БИЗНЕС»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Прямоугольник 153"/>
          <p:cNvSpPr/>
          <p:nvPr/>
        </p:nvSpPr>
        <p:spPr>
          <a:xfrm>
            <a:off x="4222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3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Box 236"/>
          <p:cNvSpPr/>
          <p:nvPr/>
        </p:nvSpPr>
        <p:spPr>
          <a:xfrm>
            <a:off x="1198484" y="3631173"/>
            <a:ext cx="3644595" cy="5976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             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          НАПИСАНИЕ БИЗНЕС-ПЛАНА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0" name="Группа 30"/>
          <p:cNvGrpSpPr/>
          <p:nvPr/>
        </p:nvGrpSpPr>
        <p:grpSpPr>
          <a:xfrm>
            <a:off x="884879" y="2154240"/>
            <a:ext cx="4914913" cy="2121840"/>
            <a:chOff x="884879" y="2154240"/>
            <a:chExt cx="4914913" cy="2121840"/>
          </a:xfrm>
        </p:grpSpPr>
        <p:sp>
          <p:nvSpPr>
            <p:cNvPr id="271" name="Скругленный прямоугольник 50"/>
            <p:cNvSpPr/>
            <p:nvPr/>
          </p:nvSpPr>
          <p:spPr>
            <a:xfrm>
              <a:off x="884879" y="3773160"/>
              <a:ext cx="4914913" cy="5029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72" name="Прямоугольник 156"/>
            <p:cNvSpPr/>
            <p:nvPr/>
          </p:nvSpPr>
          <p:spPr>
            <a:xfrm>
              <a:off x="4843080" y="2154240"/>
              <a:ext cx="803160" cy="4035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chemeClr val="lt1"/>
                  </a:solidFill>
                  <a:latin typeface="Calibri"/>
                  <a:ea typeface="Arial"/>
                </a:rPr>
                <a:t>СМСП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3" name="Скругленный прямоугольник 50"/>
          <p:cNvSpPr/>
          <p:nvPr/>
        </p:nvSpPr>
        <p:spPr>
          <a:xfrm>
            <a:off x="6574680" y="3773160"/>
            <a:ext cx="5125680" cy="5029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74" name="Прямоугольник 7"/>
          <p:cNvSpPr/>
          <p:nvPr/>
        </p:nvSpPr>
        <p:spPr>
          <a:xfrm>
            <a:off x="807480" y="1596960"/>
            <a:ext cx="11166120" cy="203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победителей программы «Студенческий стартап», которые заключили договор с Фондом содействия инновациям в 2024 г. и/или 2025 г.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- субъектов МСП, трудоустроившие участников СВО и/или физические лица и субъекты МСП, вернувшиеся из зон СВО и члены их семей.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-2160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 субъектов МСП, основным видом деятельности которых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Box 1"/>
          <p:cNvSpPr/>
          <p:nvPr/>
        </p:nvSpPr>
        <p:spPr>
          <a:xfrm>
            <a:off x="591480" y="992160"/>
            <a:ext cx="110455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D566E1-4142-7FB4-F0A7-E457112E3BD1}"/>
              </a:ext>
            </a:extLst>
          </p:cNvPr>
          <p:cNvSpPr/>
          <p:nvPr/>
        </p:nvSpPr>
        <p:spPr>
          <a:xfrm>
            <a:off x="6614162" y="3589815"/>
            <a:ext cx="4545069" cy="6470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</a:rPr>
              <a:t>РЕКЛАМА ПРОДУКЦИИ/УСЛУГ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0B0180AC-35E8-3D13-299E-EEF334F2C11C}"/>
              </a:ext>
            </a:extLst>
          </p:cNvPr>
          <p:cNvSpPr/>
          <p:nvPr/>
        </p:nvSpPr>
        <p:spPr>
          <a:xfrm>
            <a:off x="846510" y="4482540"/>
            <a:ext cx="52304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Услуга включает создание документа, который детально описывает цели, стратегии и финансовые прогнозы бизнеса</a:t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DD5FCE1D-4B6F-F220-A084-919F96409F03}"/>
              </a:ext>
            </a:extLst>
          </p:cNvPr>
          <p:cNvSpPr/>
          <p:nvPr/>
        </p:nvSpPr>
        <p:spPr>
          <a:xfrm>
            <a:off x="6574680" y="4482540"/>
            <a:ext cx="523044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Услуга включает в себя на выбор: 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фирменного стиля;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сайта;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настройку контекстной/таргетированной рекламы;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размещение рекламы в СМИ</a:t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 127"/>
          <p:cNvSpPr/>
          <p:nvPr/>
        </p:nvSpPr>
        <p:spPr>
          <a:xfrm>
            <a:off x="213840" y="1917000"/>
            <a:ext cx="58784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362" name="Группа 57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363" name="Параллелограмм 22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4" name="Прямоугольник 128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Параллелограмм 23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6" name="Прямоугольник 129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67" name="Прямоугольник 130"/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8" name="Группа 58"/>
          <p:cNvGrpSpPr/>
          <p:nvPr/>
        </p:nvGrpSpPr>
        <p:grpSpPr>
          <a:xfrm>
            <a:off x="311760" y="4878720"/>
            <a:ext cx="5370120" cy="1637640"/>
            <a:chOff x="311760" y="4878720"/>
            <a:chExt cx="5370120" cy="1637640"/>
          </a:xfrm>
        </p:grpSpPr>
        <p:sp>
          <p:nvSpPr>
            <p:cNvPr id="369" name="TextBox 22"/>
            <p:cNvSpPr/>
            <p:nvPr/>
          </p:nvSpPr>
          <p:spPr>
            <a:xfrm>
              <a:off x="366120" y="487872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0" name="Блок-схема: альтернативный процесс 9"/>
            <p:cNvSpPr/>
            <p:nvPr/>
          </p:nvSpPr>
          <p:spPr>
            <a:xfrm>
              <a:off x="1257480" y="512640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1" name="Прямоугольник 131"/>
            <p:cNvSpPr/>
            <p:nvPr/>
          </p:nvSpPr>
          <p:spPr>
            <a:xfrm>
              <a:off x="1977120" y="514188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72" name="Прямоугольник 132"/>
            <p:cNvSpPr/>
            <p:nvPr/>
          </p:nvSpPr>
          <p:spPr>
            <a:xfrm>
              <a:off x="396000" y="568908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3" name="Прямоугольник 133"/>
            <p:cNvSpPr/>
            <p:nvPr/>
          </p:nvSpPr>
          <p:spPr>
            <a:xfrm>
              <a:off x="311760" y="615168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4" name="Группа 59"/>
          <p:cNvGrpSpPr/>
          <p:nvPr/>
        </p:nvGrpSpPr>
        <p:grpSpPr>
          <a:xfrm>
            <a:off x="180720" y="776160"/>
            <a:ext cx="5301720" cy="958680"/>
            <a:chOff x="180720" y="776160"/>
            <a:chExt cx="5301720" cy="958680"/>
          </a:xfrm>
        </p:grpSpPr>
        <p:sp>
          <p:nvSpPr>
            <p:cNvPr id="375" name="Скругленный прямоугольник 43"/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76" name="Группа 60"/>
            <p:cNvGrpSpPr/>
            <p:nvPr/>
          </p:nvGrpSpPr>
          <p:grpSpPr>
            <a:xfrm>
              <a:off x="3126240" y="776160"/>
              <a:ext cx="2356200" cy="708120"/>
              <a:chOff x="3126240" y="776160"/>
              <a:chExt cx="2356200" cy="708120"/>
            </a:xfrm>
          </p:grpSpPr>
          <p:sp>
            <p:nvSpPr>
              <p:cNvPr id="377" name="Скругленный прямоугольник 44"/>
              <p:cNvSpPr/>
              <p:nvPr/>
            </p:nvSpPr>
            <p:spPr>
              <a:xfrm>
                <a:off x="3402720" y="855720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78" name="Прямоугольник 134"/>
              <p:cNvSpPr/>
              <p:nvPr/>
            </p:nvSpPr>
            <p:spPr>
              <a:xfrm>
                <a:off x="3126240" y="77616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79" name="Прямоугольник 135"/>
          <p:cNvSpPr/>
          <p:nvPr/>
        </p:nvSpPr>
        <p:spPr>
          <a:xfrm>
            <a:off x="1568520" y="1353240"/>
            <a:ext cx="1362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АНАЛИТИКА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0" name="Группа 61"/>
          <p:cNvGrpSpPr/>
          <p:nvPr/>
        </p:nvGrpSpPr>
        <p:grpSpPr>
          <a:xfrm>
            <a:off x="6570360" y="708840"/>
            <a:ext cx="5293800" cy="891360"/>
            <a:chOff x="6570360" y="708840"/>
            <a:chExt cx="5293800" cy="891360"/>
          </a:xfrm>
        </p:grpSpPr>
        <p:sp>
          <p:nvSpPr>
            <p:cNvPr id="381" name="Скругленный прямоугольник 45"/>
            <p:cNvSpPr/>
            <p:nvPr/>
          </p:nvSpPr>
          <p:spPr>
            <a:xfrm>
              <a:off x="6570360" y="941040"/>
              <a:ext cx="4653360" cy="659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82" name="Группа 62"/>
            <p:cNvGrpSpPr/>
            <p:nvPr/>
          </p:nvGrpSpPr>
          <p:grpSpPr>
            <a:xfrm>
              <a:off x="9507960" y="708840"/>
              <a:ext cx="2356200" cy="708120"/>
              <a:chOff x="9507960" y="708840"/>
              <a:chExt cx="2356200" cy="708120"/>
            </a:xfrm>
          </p:grpSpPr>
          <p:sp>
            <p:nvSpPr>
              <p:cNvPr id="383" name="Скругленный прямоугольник 46"/>
              <p:cNvSpPr/>
              <p:nvPr/>
            </p:nvSpPr>
            <p:spPr>
              <a:xfrm>
                <a:off x="9806760" y="828720"/>
                <a:ext cx="1737000" cy="5079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84" name="Прямоугольник 136"/>
              <p:cNvSpPr/>
              <p:nvPr/>
            </p:nvSpPr>
            <p:spPr>
              <a:xfrm>
                <a:off x="9507960" y="70884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85" name="Прямоугольник 137"/>
          <p:cNvSpPr/>
          <p:nvPr/>
        </p:nvSpPr>
        <p:spPr>
          <a:xfrm>
            <a:off x="8418240" y="1113120"/>
            <a:ext cx="11127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ПОСОБИЯ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Прямоугольник 138"/>
          <p:cNvSpPr/>
          <p:nvPr/>
        </p:nvSpPr>
        <p:spPr>
          <a:xfrm>
            <a:off x="205560" y="1904400"/>
            <a:ext cx="6222960" cy="24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Calibri"/>
              </a:rPr>
              <a:t>Отчеты (бесплатно)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Ежемесячный обзор экспорта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выбранной отрасли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по выбранному товару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Товарно-страновой профиль со списком потенциальных покупателей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выбранный регион мира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 выбранную страну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федерального округа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Отчёт. Экспорт выбранного региона России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Путеводитель по выходу российских компаний на рынок Турции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Прямоугольник 139"/>
          <p:cNvSpPr/>
          <p:nvPr/>
        </p:nvSpPr>
        <p:spPr>
          <a:xfrm>
            <a:off x="186840" y="4733280"/>
            <a:ext cx="5495040" cy="100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Times New Roman"/>
                <a:ea typeface="Calibri"/>
              </a:rPr>
              <a:t>Барьеры и требования рынков (бесплатно)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 ввозных таможенных пошлинах и нетарифных мерах (сертификация, квоты, пошлины и т.д.)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Охрана объектов интеллектуальной собственности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Прямоугольник 140"/>
          <p:cNvSpPr/>
          <p:nvPr/>
        </p:nvSpPr>
        <p:spPr>
          <a:xfrm>
            <a:off x="5729040" y="1612080"/>
            <a:ext cx="6641280" cy="443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Начинающий экспортёр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Индии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Особенности ведения бизнеса в ОАЭ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Интеграция ESG-факторов в деятельность компании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Эффективный маркетинг для экспортёра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Деловые коммуникации для экспортёра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Как работать с представителями разных культур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Гендерные особенности межкультурной коммуникации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Правовое обеспечение экспорта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Финансовые инструменты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Хеджирование валютных рисков экспортёра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Налоговые аспекты экспорта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Таможенное регулирование экспорта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Возможности онлайн-торговли для экспортёров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Логистика экспортной деятельности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Практические аспекты Инкотермс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Сделки с продукцией двойного назначения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Экспортный контроль: особенности процедуры идентификации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15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Работа с порталом закупок ЮНИДО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Скругленный прямоугольник 48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0" name="object 54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1" name="object 55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92" name="object 56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3" name="object 57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A87C7-5D12-A5B0-3F38-C73C6931D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 127">
            <a:extLst>
              <a:ext uri="{FF2B5EF4-FFF2-40B4-BE49-F238E27FC236}">
                <a16:creationId xmlns:a16="http://schemas.microsoft.com/office/drawing/2014/main" id="{C17F5317-92DC-CCCB-9D0E-41E245E2A6BB}"/>
              </a:ext>
            </a:extLst>
          </p:cNvPr>
          <p:cNvSpPr/>
          <p:nvPr/>
        </p:nvSpPr>
        <p:spPr>
          <a:xfrm>
            <a:off x="213840" y="1917000"/>
            <a:ext cx="587844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«Основы экспортной деятельности».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«Возможности онлайн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«Логистика для экспортеров». 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«Документационное сопровождение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«Маркетинг как часть экспортного проекта».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«Эффективная деловая коммуникация для экспортеров».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«Финансовые инструменты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«Налоги в экспортной деятельности».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«Правовые аспекты экспорта».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«Таможенное регулирование экспорта».</a:t>
            </a:r>
          </a:p>
        </p:txBody>
      </p:sp>
      <p:grpSp>
        <p:nvGrpSpPr>
          <p:cNvPr id="362" name="Группа 57">
            <a:extLst>
              <a:ext uri="{FF2B5EF4-FFF2-40B4-BE49-F238E27FC236}">
                <a16:creationId xmlns:a16="http://schemas.microsoft.com/office/drawing/2014/main" id="{FC73B554-8A38-ECDA-93D5-EC920CC1D7FC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363" name="Параллелограмм 22">
              <a:extLst>
                <a:ext uri="{FF2B5EF4-FFF2-40B4-BE49-F238E27FC236}">
                  <a16:creationId xmlns:a16="http://schemas.microsoft.com/office/drawing/2014/main" id="{8F9A35AB-7C33-2814-94C1-00C67F156A29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4" name="Прямоугольник 128">
              <a:extLst>
                <a:ext uri="{FF2B5EF4-FFF2-40B4-BE49-F238E27FC236}">
                  <a16:creationId xmlns:a16="http://schemas.microsoft.com/office/drawing/2014/main" id="{B9479227-5B24-6944-C7AC-20A1989D3621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Параллелограмм 23">
              <a:extLst>
                <a:ext uri="{FF2B5EF4-FFF2-40B4-BE49-F238E27FC236}">
                  <a16:creationId xmlns:a16="http://schemas.microsoft.com/office/drawing/2014/main" id="{10F2B7A9-ACDD-46A8-1713-F0EBC5D09A2A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66" name="Прямоугольник 129">
              <a:extLst>
                <a:ext uri="{FF2B5EF4-FFF2-40B4-BE49-F238E27FC236}">
                  <a16:creationId xmlns:a16="http://schemas.microsoft.com/office/drawing/2014/main" id="{C93A5519-0A7C-1D81-3664-34F21187C15A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67" name="Прямоугольник 130">
            <a:extLst>
              <a:ext uri="{FF2B5EF4-FFF2-40B4-BE49-F238E27FC236}">
                <a16:creationId xmlns:a16="http://schemas.microsoft.com/office/drawing/2014/main" id="{6DCFA248-0EB9-AE89-4BE9-1DA6FEDD0B2C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8" name="Группа 58">
            <a:extLst>
              <a:ext uri="{FF2B5EF4-FFF2-40B4-BE49-F238E27FC236}">
                <a16:creationId xmlns:a16="http://schemas.microsoft.com/office/drawing/2014/main" id="{031757DC-63CD-9AD9-6BF5-31E56B4C16D4}"/>
              </a:ext>
            </a:extLst>
          </p:cNvPr>
          <p:cNvGrpSpPr/>
          <p:nvPr/>
        </p:nvGrpSpPr>
        <p:grpSpPr>
          <a:xfrm>
            <a:off x="311760" y="4878720"/>
            <a:ext cx="5370120" cy="1637640"/>
            <a:chOff x="311760" y="4878720"/>
            <a:chExt cx="5370120" cy="1637640"/>
          </a:xfrm>
        </p:grpSpPr>
        <p:sp>
          <p:nvSpPr>
            <p:cNvPr id="369" name="TextBox 22">
              <a:extLst>
                <a:ext uri="{FF2B5EF4-FFF2-40B4-BE49-F238E27FC236}">
                  <a16:creationId xmlns:a16="http://schemas.microsoft.com/office/drawing/2014/main" id="{A30F12B4-393B-77B8-F629-E3D97651391E}"/>
                </a:ext>
              </a:extLst>
            </p:cNvPr>
            <p:cNvSpPr/>
            <p:nvPr/>
          </p:nvSpPr>
          <p:spPr>
            <a:xfrm>
              <a:off x="366120" y="487872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0" name="Блок-схема: альтернативный процесс 9">
              <a:extLst>
                <a:ext uri="{FF2B5EF4-FFF2-40B4-BE49-F238E27FC236}">
                  <a16:creationId xmlns:a16="http://schemas.microsoft.com/office/drawing/2014/main" id="{EB9EC5A2-CAD7-F924-F922-DF508235F292}"/>
                </a:ext>
              </a:extLst>
            </p:cNvPr>
            <p:cNvSpPr/>
            <p:nvPr/>
          </p:nvSpPr>
          <p:spPr>
            <a:xfrm>
              <a:off x="1257480" y="512640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1" name="Прямоугольник 131">
              <a:extLst>
                <a:ext uri="{FF2B5EF4-FFF2-40B4-BE49-F238E27FC236}">
                  <a16:creationId xmlns:a16="http://schemas.microsoft.com/office/drawing/2014/main" id="{7EC8D292-7A8E-E531-DC6F-626EB93B899F}"/>
                </a:ext>
              </a:extLst>
            </p:cNvPr>
            <p:cNvSpPr/>
            <p:nvPr/>
          </p:nvSpPr>
          <p:spPr>
            <a:xfrm>
              <a:off x="1977120" y="514188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72" name="Прямоугольник 132">
              <a:extLst>
                <a:ext uri="{FF2B5EF4-FFF2-40B4-BE49-F238E27FC236}">
                  <a16:creationId xmlns:a16="http://schemas.microsoft.com/office/drawing/2014/main" id="{C3FB60A2-C87A-956F-2383-5FB7085A4ECD}"/>
                </a:ext>
              </a:extLst>
            </p:cNvPr>
            <p:cNvSpPr/>
            <p:nvPr/>
          </p:nvSpPr>
          <p:spPr>
            <a:xfrm>
              <a:off x="396000" y="568908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73" name="Прямоугольник 133">
              <a:extLst>
                <a:ext uri="{FF2B5EF4-FFF2-40B4-BE49-F238E27FC236}">
                  <a16:creationId xmlns:a16="http://schemas.microsoft.com/office/drawing/2014/main" id="{22E761DB-A33F-3675-2F67-B9BF75E1324B}"/>
                </a:ext>
              </a:extLst>
            </p:cNvPr>
            <p:cNvSpPr/>
            <p:nvPr/>
          </p:nvSpPr>
          <p:spPr>
            <a:xfrm>
              <a:off x="311760" y="615168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4" name="Группа 59">
            <a:extLst>
              <a:ext uri="{FF2B5EF4-FFF2-40B4-BE49-F238E27FC236}">
                <a16:creationId xmlns:a16="http://schemas.microsoft.com/office/drawing/2014/main" id="{8E5BEFA1-2002-5DB1-BADB-9D210D490470}"/>
              </a:ext>
            </a:extLst>
          </p:cNvPr>
          <p:cNvGrpSpPr/>
          <p:nvPr/>
        </p:nvGrpSpPr>
        <p:grpSpPr>
          <a:xfrm>
            <a:off x="165960" y="804600"/>
            <a:ext cx="5314500" cy="879120"/>
            <a:chOff x="180720" y="855720"/>
            <a:chExt cx="5314500" cy="879120"/>
          </a:xfrm>
        </p:grpSpPr>
        <p:sp>
          <p:nvSpPr>
            <p:cNvPr id="375" name="Скругленный прямоугольник 43">
              <a:extLst>
                <a:ext uri="{FF2B5EF4-FFF2-40B4-BE49-F238E27FC236}">
                  <a16:creationId xmlns:a16="http://schemas.microsoft.com/office/drawing/2014/main" id="{6A407FA4-3A2C-DA29-C6EF-3413E71F03C2}"/>
                </a:ext>
              </a:extLst>
            </p:cNvPr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76" name="Группа 60">
              <a:extLst>
                <a:ext uri="{FF2B5EF4-FFF2-40B4-BE49-F238E27FC236}">
                  <a16:creationId xmlns:a16="http://schemas.microsoft.com/office/drawing/2014/main" id="{D3F3D421-8BF3-D6BB-42E4-BAE914C9B700}"/>
                </a:ext>
              </a:extLst>
            </p:cNvPr>
            <p:cNvGrpSpPr/>
            <p:nvPr/>
          </p:nvGrpSpPr>
          <p:grpSpPr>
            <a:xfrm>
              <a:off x="3139020" y="855720"/>
              <a:ext cx="2356200" cy="511920"/>
              <a:chOff x="3139020" y="855720"/>
              <a:chExt cx="2356200" cy="511920"/>
            </a:xfrm>
          </p:grpSpPr>
          <p:sp>
            <p:nvSpPr>
              <p:cNvPr id="377" name="Скругленный прямоугольник 44">
                <a:extLst>
                  <a:ext uri="{FF2B5EF4-FFF2-40B4-BE49-F238E27FC236}">
                    <a16:creationId xmlns:a16="http://schemas.microsoft.com/office/drawing/2014/main" id="{D24F82DE-5E28-2B92-6597-C75CD378B11A}"/>
                  </a:ext>
                </a:extLst>
              </p:cNvPr>
              <p:cNvSpPr/>
              <p:nvPr/>
            </p:nvSpPr>
            <p:spPr>
              <a:xfrm>
                <a:off x="3402720" y="855720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78" name="Прямоугольник 134">
                <a:extLst>
                  <a:ext uri="{FF2B5EF4-FFF2-40B4-BE49-F238E27FC236}">
                    <a16:creationId xmlns:a16="http://schemas.microsoft.com/office/drawing/2014/main" id="{ABF57345-33D7-C77A-3EAF-4585A47384BF}"/>
                  </a:ext>
                </a:extLst>
              </p:cNvPr>
              <p:cNvSpPr/>
              <p:nvPr/>
            </p:nvSpPr>
            <p:spPr>
              <a:xfrm>
                <a:off x="3139020" y="894738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79" name="Прямоугольник 135">
            <a:extLst>
              <a:ext uri="{FF2B5EF4-FFF2-40B4-BE49-F238E27FC236}">
                <a16:creationId xmlns:a16="http://schemas.microsoft.com/office/drawing/2014/main" id="{E4C808F0-EE2D-5288-E10A-646714621D09}"/>
              </a:ext>
            </a:extLst>
          </p:cNvPr>
          <p:cNvSpPr/>
          <p:nvPr/>
        </p:nvSpPr>
        <p:spPr>
          <a:xfrm>
            <a:off x="1585954" y="1157940"/>
            <a:ext cx="130001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СЕМИНАРЫ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0" name="Группа 61">
            <a:extLst>
              <a:ext uri="{FF2B5EF4-FFF2-40B4-BE49-F238E27FC236}">
                <a16:creationId xmlns:a16="http://schemas.microsoft.com/office/drawing/2014/main" id="{7176CC6E-40BB-3E70-8A5C-0013A8A20A96}"/>
              </a:ext>
            </a:extLst>
          </p:cNvPr>
          <p:cNvGrpSpPr/>
          <p:nvPr/>
        </p:nvGrpSpPr>
        <p:grpSpPr>
          <a:xfrm>
            <a:off x="6570360" y="828720"/>
            <a:ext cx="5323445" cy="771480"/>
            <a:chOff x="6570360" y="828720"/>
            <a:chExt cx="5323445" cy="771480"/>
          </a:xfrm>
        </p:grpSpPr>
        <p:sp>
          <p:nvSpPr>
            <p:cNvPr id="381" name="Скругленный прямоугольник 45">
              <a:extLst>
                <a:ext uri="{FF2B5EF4-FFF2-40B4-BE49-F238E27FC236}">
                  <a16:creationId xmlns:a16="http://schemas.microsoft.com/office/drawing/2014/main" id="{BAB1B0E2-F916-EF0F-4619-FC16DDC797FC}"/>
                </a:ext>
              </a:extLst>
            </p:cNvPr>
            <p:cNvSpPr/>
            <p:nvPr/>
          </p:nvSpPr>
          <p:spPr>
            <a:xfrm>
              <a:off x="6570360" y="941040"/>
              <a:ext cx="4653360" cy="659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82" name="Группа 62">
              <a:extLst>
                <a:ext uri="{FF2B5EF4-FFF2-40B4-BE49-F238E27FC236}">
                  <a16:creationId xmlns:a16="http://schemas.microsoft.com/office/drawing/2014/main" id="{8D2411BE-81A7-D1EE-F813-ADAF243B1306}"/>
                </a:ext>
              </a:extLst>
            </p:cNvPr>
            <p:cNvGrpSpPr/>
            <p:nvPr/>
          </p:nvGrpSpPr>
          <p:grpSpPr>
            <a:xfrm>
              <a:off x="9537605" y="828720"/>
              <a:ext cx="2356200" cy="507960"/>
              <a:chOff x="9537605" y="828720"/>
              <a:chExt cx="2356200" cy="507960"/>
            </a:xfrm>
          </p:grpSpPr>
          <p:sp>
            <p:nvSpPr>
              <p:cNvPr id="383" name="Скругленный прямоугольник 46">
                <a:extLst>
                  <a:ext uri="{FF2B5EF4-FFF2-40B4-BE49-F238E27FC236}">
                    <a16:creationId xmlns:a16="http://schemas.microsoft.com/office/drawing/2014/main" id="{7D166703-C238-6303-FC89-2920963EBE01}"/>
                  </a:ext>
                </a:extLst>
              </p:cNvPr>
              <p:cNvSpPr/>
              <p:nvPr/>
            </p:nvSpPr>
            <p:spPr>
              <a:xfrm>
                <a:off x="9806760" y="828720"/>
                <a:ext cx="1737000" cy="5079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84" name="Прямоугольник 136">
                <a:extLst>
                  <a:ext uri="{FF2B5EF4-FFF2-40B4-BE49-F238E27FC236}">
                    <a16:creationId xmlns:a16="http://schemas.microsoft.com/office/drawing/2014/main" id="{EA608C1B-D5D2-A369-7697-7C84639AC73D}"/>
                  </a:ext>
                </a:extLst>
              </p:cNvPr>
              <p:cNvSpPr/>
              <p:nvPr/>
            </p:nvSpPr>
            <p:spPr>
              <a:xfrm>
                <a:off x="9537605" y="855676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85" name="Прямоугольник 137">
            <a:extLst>
              <a:ext uri="{FF2B5EF4-FFF2-40B4-BE49-F238E27FC236}">
                <a16:creationId xmlns:a16="http://schemas.microsoft.com/office/drawing/2014/main" id="{4B6E05A0-D402-1D17-A9AB-223C8CF9FD51}"/>
              </a:ext>
            </a:extLst>
          </p:cNvPr>
          <p:cNvSpPr/>
          <p:nvPr/>
        </p:nvSpPr>
        <p:spPr>
          <a:xfrm>
            <a:off x="7494008" y="1122162"/>
            <a:ext cx="238954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ЭКСПОРТНЫЙ ФОРСАЖ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Прямоугольник 140">
            <a:extLst>
              <a:ext uri="{FF2B5EF4-FFF2-40B4-BE49-F238E27FC236}">
                <a16:creationId xmlns:a16="http://schemas.microsoft.com/office/drawing/2014/main" id="{20DC6749-72B2-136E-DE24-E0EC70F17EF3}"/>
              </a:ext>
            </a:extLst>
          </p:cNvPr>
          <p:cNvSpPr/>
          <p:nvPr/>
        </p:nvSpPr>
        <p:spPr>
          <a:xfrm>
            <a:off x="5668560" y="1688021"/>
            <a:ext cx="664128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/>
            <a:r>
              <a:rPr lang="ru-RU" sz="1600" b="1" dirty="0"/>
              <a:t>Теоретическая часть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Вводный модуль: «Введение в экспортную и проектную деятельность»;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1: «Выбор рынка и поиск покупателей»;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2: «Экспортный маркетинг»;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3: «Формирование финансовых условий экспортной сделки»;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4: «Реализация экспортной сделки»;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Модуль 5: «Переговоры и заключение контракта».</a:t>
            </a:r>
          </a:p>
          <a:p>
            <a:pPr algn="ctr" eaLnBrk="1" hangingPunct="1"/>
            <a:r>
              <a:rPr lang="ru-RU" sz="1600" b="1" dirty="0"/>
              <a:t>Практическая часть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подготовка вывода продукции предприятия на внешний рынок;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сопровождение переговорного процесса;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проработка логистики доставки груза и  оформления таможенных документов;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рассмотрение особенностей валютного регулирования;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600" dirty="0"/>
              <a:t>учет аспектов налогового законодательства.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sp>
        <p:nvSpPr>
          <p:cNvPr id="389" name="Скругленный прямоугольник 48">
            <a:extLst>
              <a:ext uri="{FF2B5EF4-FFF2-40B4-BE49-F238E27FC236}">
                <a16:creationId xmlns:a16="http://schemas.microsoft.com/office/drawing/2014/main" id="{54172B63-3C0B-3F81-61DA-B69A0ADCEE8E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0" name="object 54">
            <a:extLst>
              <a:ext uri="{FF2B5EF4-FFF2-40B4-BE49-F238E27FC236}">
                <a16:creationId xmlns:a16="http://schemas.microsoft.com/office/drawing/2014/main" id="{19A93905-56F7-B48A-723D-41DB1DF8CA33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1" name="object 55">
            <a:extLst>
              <a:ext uri="{FF2B5EF4-FFF2-40B4-BE49-F238E27FC236}">
                <a16:creationId xmlns:a16="http://schemas.microsoft.com/office/drawing/2014/main" id="{EF15CDCF-E1BA-A741-00BE-F4C661B0C7BF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92" name="object 56">
              <a:extLst>
                <a:ext uri="{FF2B5EF4-FFF2-40B4-BE49-F238E27FC236}">
                  <a16:creationId xmlns:a16="http://schemas.microsoft.com/office/drawing/2014/main" id="{F955493D-A0E1-646B-1079-D4E7DE53E175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3" name="object 57">
              <a:extLst>
                <a:ext uri="{FF2B5EF4-FFF2-40B4-BE49-F238E27FC236}">
                  <a16:creationId xmlns:a16="http://schemas.microsoft.com/office/drawing/2014/main" id="{2452A77F-BB2C-9EE2-6AD6-6D52839A6D85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252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Группа 33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78" name="Параллелограмм 14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79" name="Прямоугольник 47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Параллелограмм 16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81" name="Прямоугольник 96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82" name="Прямоугольник 99"/>
          <p:cNvSpPr/>
          <p:nvPr/>
        </p:nvSpPr>
        <p:spPr>
          <a:xfrm>
            <a:off x="4198680" y="287280"/>
            <a:ext cx="7299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83" name="Группа 42"/>
          <p:cNvGrpSpPr/>
          <p:nvPr/>
        </p:nvGrpSpPr>
        <p:grpSpPr>
          <a:xfrm>
            <a:off x="590400" y="770760"/>
            <a:ext cx="11196000" cy="1122840"/>
            <a:chOff x="590400" y="770760"/>
            <a:chExt cx="11196000" cy="1122840"/>
          </a:xfrm>
        </p:grpSpPr>
        <p:sp>
          <p:nvSpPr>
            <p:cNvPr id="284" name="Скругленный прямоугольник 27"/>
            <p:cNvSpPr/>
            <p:nvPr/>
          </p:nvSpPr>
          <p:spPr>
            <a:xfrm>
              <a:off x="590400" y="1054080"/>
              <a:ext cx="11196000" cy="839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285" name="Группа 43"/>
            <p:cNvGrpSpPr/>
            <p:nvPr/>
          </p:nvGrpSpPr>
          <p:grpSpPr>
            <a:xfrm>
              <a:off x="9968040" y="770760"/>
              <a:ext cx="1480680" cy="407014"/>
              <a:chOff x="9968040" y="770760"/>
              <a:chExt cx="1480680" cy="407014"/>
            </a:xfrm>
          </p:grpSpPr>
          <p:sp>
            <p:nvSpPr>
              <p:cNvPr id="286" name="Скругленный прямоугольник 29"/>
              <p:cNvSpPr/>
              <p:nvPr/>
            </p:nvSpPr>
            <p:spPr>
              <a:xfrm>
                <a:off x="9968040" y="784800"/>
                <a:ext cx="1480680" cy="37620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287" name="Прямоугольник 100"/>
              <p:cNvSpPr/>
              <p:nvPr/>
            </p:nvSpPr>
            <p:spPr>
              <a:xfrm>
                <a:off x="10366124" y="770760"/>
                <a:ext cx="688831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88" name="Прямоугольник 101"/>
          <p:cNvSpPr/>
          <p:nvPr/>
        </p:nvSpPr>
        <p:spPr>
          <a:xfrm>
            <a:off x="590400" y="1145520"/>
            <a:ext cx="11196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 dirty="0">
                <a:solidFill>
                  <a:schemeClr val="dk1"/>
                </a:solidFill>
                <a:latin typeface="Calibri"/>
                <a:ea typeface="Arial"/>
              </a:rPr>
              <a:t>УЧАСТИЕ СУБЪЕКТОВ МСП В МЕЖДУНАРОДНЫХ ВЫСТАВОЧНО-ЯРМАРОЧНЫХ МЕРОПРИЯТИЯХ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Прямоугольник 102"/>
          <p:cNvSpPr/>
          <p:nvPr/>
        </p:nvSpPr>
        <p:spPr>
          <a:xfrm>
            <a:off x="669240" y="1917000"/>
            <a:ext cx="1139904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Центр поддержки экспорта оплачивает: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- регистрационные взносы, аренду выставочной площади и оборудования, застройку стенда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algn="just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- перевод на иностранный язык презентационных материалов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88900" indent="-77788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организацию работы переводчиков, трансфер (для зарубежных выставок)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88900" indent="-77788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ru-RU" sz="1600" b="0" u="sng" strike="noStrike" spc="-1" dirty="0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Расходы по перелету, проживанию и питанию,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88900" indent="-77788" defTabSz="914400">
              <a:lnSpc>
                <a:spcPct val="100000"/>
              </a:lnSpc>
            </a:pPr>
            <a:r>
              <a:rPr lang="ru-RU" sz="1600" b="0" u="sng" strike="noStrike" spc="-1" dirty="0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визовому обеспечению участники несут самостоятельно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UzFood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2025, 24-я Международная выставка продуктов питания, ингредиентов и пищевых технологий,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 8 по 10 апреля 2025 года, г. Ташкент, Республика Узбекистан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Рисунок 12"/>
          <p:cNvPicPr/>
          <p:nvPr/>
        </p:nvPicPr>
        <p:blipFill>
          <a:blip r:embed="rId2"/>
          <a:stretch/>
        </p:blipFill>
        <p:spPr>
          <a:xfrm>
            <a:off x="10539360" y="4677840"/>
            <a:ext cx="1405800" cy="1405800"/>
          </a:xfrm>
          <a:prstGeom prst="rect">
            <a:avLst/>
          </a:prstGeom>
          <a:ln w="0">
            <a:noFill/>
          </a:ln>
        </p:spPr>
      </p:pic>
      <p:sp>
        <p:nvSpPr>
          <p:cNvPr id="291" name="Скругленный прямоугольник 30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92" name="object 16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RU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93" name="object 43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294" name="object 44"/>
            <p:cNvPicPr/>
            <p:nvPr/>
          </p:nvPicPr>
          <p:blipFill>
            <a:blip r:embed="rId4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5" name="object 45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Группа 18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/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 dirty="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 dirty="0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 dirty="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 dirty="0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 dirty="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 dirty="0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 dirty="0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/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/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/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/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/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/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6" name="Группа 49"/>
          <p:cNvGrpSpPr/>
          <p:nvPr/>
        </p:nvGrpSpPr>
        <p:grpSpPr>
          <a:xfrm>
            <a:off x="749160" y="837359"/>
            <a:ext cx="11747046" cy="986221"/>
            <a:chOff x="6536160" y="850139"/>
            <a:chExt cx="5622840" cy="986221"/>
          </a:xfrm>
        </p:grpSpPr>
        <p:sp>
          <p:nvSpPr>
            <p:cNvPr id="317" name="Скругленный прямоугольник 34"/>
            <p:cNvSpPr/>
            <p:nvPr/>
          </p:nvSpPr>
          <p:spPr>
            <a:xfrm>
              <a:off x="6536160" y="1047600"/>
              <a:ext cx="5016011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/>
            <p:cNvGrpSpPr/>
            <p:nvPr/>
          </p:nvGrpSpPr>
          <p:grpSpPr>
            <a:xfrm>
              <a:off x="9802800" y="850139"/>
              <a:ext cx="2356200" cy="548481"/>
              <a:chOff x="9802800" y="850139"/>
              <a:chExt cx="2356200" cy="548481"/>
            </a:xfrm>
          </p:grpSpPr>
          <p:sp>
            <p:nvSpPr>
              <p:cNvPr id="319" name="Скругленный прямоугольник 35"/>
              <p:cNvSpPr/>
              <p:nvPr/>
            </p:nvSpPr>
            <p:spPr>
              <a:xfrm>
                <a:off x="10112400" y="850139"/>
                <a:ext cx="1737000" cy="548481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/>
              <p:cNvSpPr/>
              <p:nvPr/>
            </p:nvSpPr>
            <p:spPr>
              <a:xfrm>
                <a:off x="9802800" y="87957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/>
          <p:cNvSpPr/>
          <p:nvPr/>
        </p:nvSpPr>
        <p:spPr>
          <a:xfrm>
            <a:off x="1212022" y="1386741"/>
            <a:ext cx="955355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5" dirty="0">
                <a:solidFill>
                  <a:schemeClr val="dk1"/>
                </a:solidFill>
                <a:latin typeface="Calibri"/>
                <a:ea typeface="Arial"/>
              </a:rPr>
              <a:t>УЧАСТИЕ СУБЪЕКТОВ МСП В МЕЖДУНАРОДНЫХ ВЫСТАВОЧНО-ЯРМАРОЧНЫХ МЕРОПРИЯТИЯХ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/>
          <p:cNvSpPr/>
          <p:nvPr/>
        </p:nvSpPr>
        <p:spPr>
          <a:xfrm>
            <a:off x="540360" y="1852560"/>
            <a:ext cx="115164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OGU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Узбекистан, 01.05.2025 - 31.05.2025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01.01.2025)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SIAL </a:t>
            </a:r>
            <a:r>
              <a:rPr lang="en-US" b="1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Djazagro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Алжир, 01.06.2025 - 30.06.2025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01.02.2025)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World Food Istanbul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Турция, 01.09.2025 - 30.09.2025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04.05.2025)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Форум «Сделано в России» 2025, Россия, 01.10.2025 - 31.10.2025 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WETEX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Adipec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ОАЭ, 01.10.2025 - 31.10.2025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b="1" strike="noStrike" spc="-1" dirty="0" err="1">
                <a:solidFill>
                  <a:schemeClr val="dk1"/>
                </a:solidFill>
                <a:latin typeface="Calibri"/>
                <a:ea typeface="Calibri"/>
              </a:rPr>
              <a:t>KazAgro</a:t>
            </a:r>
            <a:r>
              <a:rPr lang="en-US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2025, </a:t>
            </a:r>
            <a:r>
              <a:rPr lang="ru-RU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Казахстан, 01.10.2025 - 31.10.2025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Calibri"/>
              </a:rPr>
              <a:t>(прием заявок - до 03.06.2025)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Скругленный прямоугольник 36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FA37E1-EC28-0159-1A89-95154CE3C1BA}"/>
              </a:ext>
            </a:extLst>
          </p:cNvPr>
          <p:cNvSpPr txBox="1"/>
          <p:nvPr/>
        </p:nvSpPr>
        <p:spPr>
          <a:xfrm>
            <a:off x="1310760" y="3963296"/>
            <a:ext cx="96594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">
              <a:buClr>
                <a:srgbClr val="000000"/>
              </a:buClr>
            </a:pPr>
            <a:r>
              <a:rPr lang="ru-RU" b="1" u="sng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АО «РЭЦ» софинансируется до 80% для МСП и до 50% для крупного бизнеса:  </a:t>
            </a:r>
          </a:p>
          <a:p>
            <a:pPr marL="11112">
              <a:buClr>
                <a:srgbClr val="000000"/>
              </a:buClr>
            </a:pPr>
            <a:r>
              <a:rPr lang="ru-RU" b="1" u="sng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-застройка стенда</a:t>
            </a:r>
          </a:p>
          <a:p>
            <a:pPr marL="11112">
              <a:buClr>
                <a:srgbClr val="000000"/>
              </a:buClr>
            </a:pPr>
            <a:r>
              <a:rPr lang="ru-RU" b="1" u="sng" spc="-1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-доставка выставочного оборудования </a:t>
            </a:r>
          </a:p>
          <a:p>
            <a:pPr marL="11112" algn="ctr">
              <a:buClr>
                <a:srgbClr val="000000"/>
              </a:buClr>
            </a:pPr>
            <a:endParaRPr lang="ru-RU" u="sng" spc="-1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11112" defTabSz="914400">
              <a:lnSpc>
                <a:spcPct val="100000"/>
              </a:lnSpc>
              <a:buClr>
                <a:srgbClr val="000000"/>
              </a:buClr>
            </a:pPr>
            <a:r>
              <a:rPr lang="ru-RU" sz="1800" b="0" u="sng" strike="noStrike" spc="-1" dirty="0"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Расходы по перелету, проживанию и питанию, </a:t>
            </a:r>
            <a:endParaRPr lang="ru-RU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-77788" defTabSz="914400">
              <a:lnSpc>
                <a:spcPct val="100000"/>
              </a:lnSpc>
            </a:pPr>
            <a:r>
              <a:rPr lang="ru-RU" sz="1800" b="0" u="sng" strike="noStrike" spc="-1" dirty="0"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визовому обеспечению участники несут самостоятельно</a:t>
            </a:r>
            <a:endParaRPr lang="ru-RU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09F84-2DD1-05D0-4FBA-AE24C749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A47524F7-5B7B-E178-1516-D137C0034376}"/>
              </a:ext>
            </a:extLst>
          </p:cNvPr>
          <p:cNvSpPr/>
          <p:nvPr/>
        </p:nvSpPr>
        <p:spPr>
          <a:xfrm>
            <a:off x="214208" y="2132692"/>
            <a:ext cx="5177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lvl="1"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поиск и подбор иностранного покупателя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сопровождение переговорного процесса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формирование/актуализация коммерческого предложения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перевод презентационных материалов на иностранный язык</a:t>
            </a:r>
          </a:p>
          <a:p>
            <a:pPr lvl="0" algn="ctr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Страны поиска ЦПЭ: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 запросу</a:t>
            </a:r>
          </a:p>
          <a:p>
            <a:pPr lvl="0" algn="ctr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" name="Группа 18">
            <a:extLst>
              <a:ext uri="{FF2B5EF4-FFF2-40B4-BE49-F238E27FC236}">
                <a16:creationId xmlns:a16="http://schemas.microsoft.com/office/drawing/2014/main" id="{21FB8A9D-EE00-EA50-C52A-E339DBBDD6A9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>
              <a:extLst>
                <a:ext uri="{FF2B5EF4-FFF2-40B4-BE49-F238E27FC236}">
                  <a16:creationId xmlns:a16="http://schemas.microsoft.com/office/drawing/2014/main" id="{C9BA6F90-59D9-7F52-CA94-B1CEC2888044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>
              <a:extLst>
                <a:ext uri="{FF2B5EF4-FFF2-40B4-BE49-F238E27FC236}">
                  <a16:creationId xmlns:a16="http://schemas.microsoft.com/office/drawing/2014/main" id="{2431DFB7-4394-6CB2-60DA-A1977A0AEF69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>
              <a:extLst>
                <a:ext uri="{FF2B5EF4-FFF2-40B4-BE49-F238E27FC236}">
                  <a16:creationId xmlns:a16="http://schemas.microsoft.com/office/drawing/2014/main" id="{5783C2E4-1859-F2D4-E290-10441F475CFE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>
              <a:extLst>
                <a:ext uri="{FF2B5EF4-FFF2-40B4-BE49-F238E27FC236}">
                  <a16:creationId xmlns:a16="http://schemas.microsoft.com/office/drawing/2014/main" id="{0A8CDFAE-C32A-4EAE-660A-C616D5B634A0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>
            <a:extLst>
              <a:ext uri="{FF2B5EF4-FFF2-40B4-BE49-F238E27FC236}">
                <a16:creationId xmlns:a16="http://schemas.microsoft.com/office/drawing/2014/main" id="{C9E694F8-2C6B-51D4-58F9-37994F4428B2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66757B42-1535-6F92-AB10-9E9983546E8E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79DD838B-DF36-59BA-DBE9-156BCE4ADEDD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EB1FF944-6FE2-4126-B85A-D1FE77E50254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736A871F-6F59-3E6D-3B69-9E22E948E610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BA946318-BA2A-A257-6B55-36428F38ACCD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E0D68B95-5A33-9E86-F8F0-79C40F8DDCB3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9" name="TextBox 18">
            <a:extLst>
              <a:ext uri="{FF2B5EF4-FFF2-40B4-BE49-F238E27FC236}">
                <a16:creationId xmlns:a16="http://schemas.microsoft.com/office/drawing/2014/main" id="{BA3DDF51-5171-AEB2-2CA9-733D6E391658}"/>
              </a:ext>
            </a:extLst>
          </p:cNvPr>
          <p:cNvSpPr/>
          <p:nvPr/>
        </p:nvSpPr>
        <p:spPr>
          <a:xfrm>
            <a:off x="224280" y="4481334"/>
            <a:ext cx="495936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Страны поиска АО РЭЦ </a:t>
            </a: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(16 стран): </a:t>
            </a: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Азербайджан, Армения, Белоруссия, Вьетнам, Египет, </a:t>
            </a: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Индия, Иран, Казахстан, Киргизия, Китай, </a:t>
            </a: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ОАЭ, Саудовская Аравия, Таджикистан, </a:t>
            </a: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Таиланд, Турция, Узбекистан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EB3EEBD2-6D04-A3D4-21C7-114EA1CCFEE1}"/>
              </a:ext>
            </a:extLst>
          </p:cNvPr>
          <p:cNvGrpSpPr/>
          <p:nvPr/>
        </p:nvGrpSpPr>
        <p:grpSpPr>
          <a:xfrm>
            <a:off x="224280" y="762840"/>
            <a:ext cx="5321520" cy="1005120"/>
            <a:chOff x="224280" y="762840"/>
            <a:chExt cx="5321520" cy="1005120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45336A98-3ABD-97F0-EEBE-F9708F9CD52F}"/>
                </a:ext>
              </a:extLst>
            </p:cNvPr>
            <p:cNvSpPr/>
            <p:nvPr/>
          </p:nvSpPr>
          <p:spPr>
            <a:xfrm>
              <a:off x="224280" y="93636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7F1421D6-295D-598C-4E27-EC13926E4549}"/>
                </a:ext>
              </a:extLst>
            </p:cNvPr>
            <p:cNvGrpSpPr/>
            <p:nvPr/>
          </p:nvGrpSpPr>
          <p:grpSpPr>
            <a:xfrm>
              <a:off x="3189600" y="762840"/>
              <a:ext cx="2356200" cy="708120"/>
              <a:chOff x="3189600" y="762840"/>
              <a:chExt cx="2356200" cy="708120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18CCE69F-046B-3E8E-0F53-211591F56E43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E92E85D4-515E-9562-F82E-731E2966E6A8}"/>
                  </a:ext>
                </a:extLst>
              </p:cNvPr>
              <p:cNvSpPr/>
              <p:nvPr/>
            </p:nvSpPr>
            <p:spPr>
              <a:xfrm>
                <a:off x="3189600" y="76284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0AC8244D-E24B-E2FA-7A5B-A1A0FA9595B9}"/>
              </a:ext>
            </a:extLst>
          </p:cNvPr>
          <p:cNvSpPr/>
          <p:nvPr/>
        </p:nvSpPr>
        <p:spPr>
          <a:xfrm>
            <a:off x="1367640" y="1171440"/>
            <a:ext cx="2125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ПОИСК ПОКУПАТЕЛЯ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502EF87F-6770-9C4E-17F6-520994A1543A}"/>
              </a:ext>
            </a:extLst>
          </p:cNvPr>
          <p:cNvGrpSpPr/>
          <p:nvPr/>
        </p:nvGrpSpPr>
        <p:grpSpPr>
          <a:xfrm>
            <a:off x="6536160" y="724680"/>
            <a:ext cx="5362402" cy="1111680"/>
            <a:chOff x="6536160" y="724680"/>
            <a:chExt cx="5362402" cy="1111680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B6212F43-328C-8D12-F05B-5BC53CB33C2F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85F16915-2D90-F0C6-2E60-9B254D69B71E}"/>
                </a:ext>
              </a:extLst>
            </p:cNvPr>
            <p:cNvGrpSpPr/>
            <p:nvPr/>
          </p:nvGrpSpPr>
          <p:grpSpPr>
            <a:xfrm>
              <a:off x="9542362" y="724680"/>
              <a:ext cx="2356200" cy="608040"/>
              <a:chOff x="9542362" y="724680"/>
              <a:chExt cx="2356200" cy="608040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E66EF1D9-BB7B-1001-4022-E01197C24CB2}"/>
                  </a:ext>
                </a:extLst>
              </p:cNvPr>
              <p:cNvSpPr/>
              <p:nvPr/>
            </p:nvSpPr>
            <p:spPr>
              <a:xfrm>
                <a:off x="9777960" y="72468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D8F9F942-90DF-93E7-B7FF-521D5452B10C}"/>
                  </a:ext>
                </a:extLst>
              </p:cNvPr>
              <p:cNvSpPr/>
              <p:nvPr/>
            </p:nvSpPr>
            <p:spPr>
              <a:xfrm>
                <a:off x="9542362" y="82888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121A8AA7-09AA-A17F-F32D-CDB776DBB285}"/>
              </a:ext>
            </a:extLst>
          </p:cNvPr>
          <p:cNvSpPr/>
          <p:nvPr/>
        </p:nvSpPr>
        <p:spPr>
          <a:xfrm>
            <a:off x="6671946" y="1312581"/>
            <a:ext cx="448229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СОПРОВОЖДЕНИЕ ЭКСПОРТНОГО КОНТРАКТА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61C98F5F-378F-8681-AC6F-5704DE335EE0}"/>
              </a:ext>
            </a:extLst>
          </p:cNvPr>
          <p:cNvSpPr/>
          <p:nvPr/>
        </p:nvSpPr>
        <p:spPr>
          <a:xfrm>
            <a:off x="5394960" y="1852560"/>
            <a:ext cx="6661800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проекта/ правовая экспертиза экспортного контракта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консультирование по вопросам налогообложения и соблюдения валютного регулирования и валютного контроля;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документов для прохождения таможенных процедур;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перевод текста экспортного контракта на язык иностранного покупателя</a:t>
            </a:r>
          </a:p>
        </p:txBody>
      </p:sp>
      <p:sp>
        <p:nvSpPr>
          <p:cNvPr id="323" name="Скругленный прямоугольник 36">
            <a:extLst>
              <a:ext uri="{FF2B5EF4-FFF2-40B4-BE49-F238E27FC236}">
                <a16:creationId xmlns:a16="http://schemas.microsoft.com/office/drawing/2014/main" id="{1CC8AEBE-7E36-271B-FB08-751DE3BC3A89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>
            <a:extLst>
              <a:ext uri="{FF2B5EF4-FFF2-40B4-BE49-F238E27FC236}">
                <a16:creationId xmlns:a16="http://schemas.microsoft.com/office/drawing/2014/main" id="{5956782A-4E77-4B7F-A02A-F62D7DCDD0A6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>
            <a:extLst>
              <a:ext uri="{FF2B5EF4-FFF2-40B4-BE49-F238E27FC236}">
                <a16:creationId xmlns:a16="http://schemas.microsoft.com/office/drawing/2014/main" id="{96F7B1F3-859F-DDC5-6876-697DB2AC14EC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>
              <a:extLst>
                <a:ext uri="{FF2B5EF4-FFF2-40B4-BE49-F238E27FC236}">
                  <a16:creationId xmlns:a16="http://schemas.microsoft.com/office/drawing/2014/main" id="{DC7427CD-04A1-CC41-3FAE-1C983C37AFE8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>
              <a:extLst>
                <a:ext uri="{FF2B5EF4-FFF2-40B4-BE49-F238E27FC236}">
                  <a16:creationId xmlns:a16="http://schemas.microsoft.com/office/drawing/2014/main" id="{77E1503C-FFCA-9403-703A-435802E5AFD2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04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E1EF-D51C-6944-0C87-E82D4A0A0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0EE6B40F-A2C9-7737-4456-BF785737D893}"/>
              </a:ext>
            </a:extLst>
          </p:cNvPr>
          <p:cNvSpPr/>
          <p:nvPr/>
        </p:nvSpPr>
        <p:spPr>
          <a:xfrm>
            <a:off x="214208" y="2132692"/>
            <a:ext cx="5177880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маркетинговые исследования</a:t>
            </a:r>
          </a:p>
          <a:p>
            <a:pPr algn="ctr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патентные исследования </a:t>
            </a:r>
          </a:p>
          <a:p>
            <a:pPr marL="0" indent="0" algn="ctr">
              <a:buNone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80%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не более 300 тыс. руб. на МСП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" name="Группа 18">
            <a:extLst>
              <a:ext uri="{FF2B5EF4-FFF2-40B4-BE49-F238E27FC236}">
                <a16:creationId xmlns:a16="http://schemas.microsoft.com/office/drawing/2014/main" id="{35B9D36C-9020-23DF-DAC9-24C4D017076E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>
              <a:extLst>
                <a:ext uri="{FF2B5EF4-FFF2-40B4-BE49-F238E27FC236}">
                  <a16:creationId xmlns:a16="http://schemas.microsoft.com/office/drawing/2014/main" id="{ACBF407A-2ABE-57F1-FDE3-99560C4477BE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>
              <a:extLst>
                <a:ext uri="{FF2B5EF4-FFF2-40B4-BE49-F238E27FC236}">
                  <a16:creationId xmlns:a16="http://schemas.microsoft.com/office/drawing/2014/main" id="{D3DB0799-3AB2-3CE2-8B33-67285392C073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>
              <a:extLst>
                <a:ext uri="{FF2B5EF4-FFF2-40B4-BE49-F238E27FC236}">
                  <a16:creationId xmlns:a16="http://schemas.microsoft.com/office/drawing/2014/main" id="{2B69000C-2E85-52D2-2BD3-E4DFA55F9ABC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>
              <a:extLst>
                <a:ext uri="{FF2B5EF4-FFF2-40B4-BE49-F238E27FC236}">
                  <a16:creationId xmlns:a16="http://schemas.microsoft.com/office/drawing/2014/main" id="{73F5B25C-73B0-E6D6-BB74-1DA36B789730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>
            <a:extLst>
              <a:ext uri="{FF2B5EF4-FFF2-40B4-BE49-F238E27FC236}">
                <a16:creationId xmlns:a16="http://schemas.microsoft.com/office/drawing/2014/main" id="{C60A18EA-F00C-9AF7-36FD-CA04F96E0472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3B0BCF4C-6068-61B3-B413-0420DC647FD8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094BE25B-67E2-EB50-75A8-DAB06623AED4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C40E7F83-AE9B-F433-F108-F89FFA8EED72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4ABE9CD4-AC2F-A0E6-0B4C-849EB075A3ED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370F6AD2-0768-2B5F-55B1-28684E535D01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63E88D77-919E-4014-46D5-1782910D6D74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88B608C2-2442-BE7F-3927-EFC3791A3165}"/>
              </a:ext>
            </a:extLst>
          </p:cNvPr>
          <p:cNvGrpSpPr/>
          <p:nvPr/>
        </p:nvGrpSpPr>
        <p:grpSpPr>
          <a:xfrm>
            <a:off x="224280" y="776880"/>
            <a:ext cx="5335762" cy="1187257"/>
            <a:chOff x="224280" y="776880"/>
            <a:chExt cx="5335762" cy="1187257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07AE9FF0-557A-311F-C7C5-D0A00831DA4A}"/>
                </a:ext>
              </a:extLst>
            </p:cNvPr>
            <p:cNvSpPr/>
            <p:nvPr/>
          </p:nvSpPr>
          <p:spPr>
            <a:xfrm>
              <a:off x="224280" y="1132537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C76C88E5-507D-7941-C25F-E3D229FE71BE}"/>
                </a:ext>
              </a:extLst>
            </p:cNvPr>
            <p:cNvGrpSpPr/>
            <p:nvPr/>
          </p:nvGrpSpPr>
          <p:grpSpPr>
            <a:xfrm>
              <a:off x="3203842" y="776880"/>
              <a:ext cx="2356200" cy="641160"/>
              <a:chOff x="3203842" y="776880"/>
              <a:chExt cx="2356200" cy="641160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DE182CE1-37CF-2EBD-1816-3FA50FD76D94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7E9717D6-6BBB-58F5-8A8D-D5DEE31E961C}"/>
                  </a:ext>
                </a:extLst>
              </p:cNvPr>
              <p:cNvSpPr/>
              <p:nvPr/>
            </p:nvSpPr>
            <p:spPr>
              <a:xfrm>
                <a:off x="3203842" y="851174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03A78ED1-38C4-E8A9-35F5-D2A2A3B182D0}"/>
              </a:ext>
            </a:extLst>
          </p:cNvPr>
          <p:cNvSpPr/>
          <p:nvPr/>
        </p:nvSpPr>
        <p:spPr>
          <a:xfrm>
            <a:off x="265057" y="1452002"/>
            <a:ext cx="4571806" cy="3524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700" b="1" spc="-60" dirty="0">
                <a:solidFill>
                  <a:srgbClr val="1D1D1B"/>
                </a:solidFill>
                <a:latin typeface="Calibri"/>
              </a:rPr>
              <a:t>МАРКЕТИНОГОВЫЕ/ПАТЕНТНЫЕ ИССЛЕДОВАНИЯ</a:t>
            </a: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6726626C-B740-B604-483E-8D03D61DCD23}"/>
              </a:ext>
            </a:extLst>
          </p:cNvPr>
          <p:cNvGrpSpPr/>
          <p:nvPr/>
        </p:nvGrpSpPr>
        <p:grpSpPr>
          <a:xfrm>
            <a:off x="6554865" y="745606"/>
            <a:ext cx="5648183" cy="1189718"/>
            <a:chOff x="6536160" y="646642"/>
            <a:chExt cx="5648183" cy="1189718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4B3BD8C4-E172-510D-3C90-2A3427E64429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9C873905-6528-F1A1-474A-D7DEE23C6A69}"/>
                </a:ext>
              </a:extLst>
            </p:cNvPr>
            <p:cNvGrpSpPr/>
            <p:nvPr/>
          </p:nvGrpSpPr>
          <p:grpSpPr>
            <a:xfrm>
              <a:off x="9828143" y="646642"/>
              <a:ext cx="2356200" cy="608040"/>
              <a:chOff x="9828143" y="646642"/>
              <a:chExt cx="2356200" cy="608040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313B2663-1063-FC65-4CE2-93DCB9F6E383}"/>
                  </a:ext>
                </a:extLst>
              </p:cNvPr>
              <p:cNvSpPr/>
              <p:nvPr/>
            </p:nvSpPr>
            <p:spPr>
              <a:xfrm>
                <a:off x="10067696" y="646642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DBDD0031-65A1-EBC5-1376-A391EB4D2C59}"/>
                  </a:ext>
                </a:extLst>
              </p:cNvPr>
              <p:cNvSpPr/>
              <p:nvPr/>
            </p:nvSpPr>
            <p:spPr>
              <a:xfrm>
                <a:off x="9828143" y="750833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ABEFC566-770D-A8CC-7A4A-385B68C4BA78}"/>
              </a:ext>
            </a:extLst>
          </p:cNvPr>
          <p:cNvSpPr/>
          <p:nvPr/>
        </p:nvSpPr>
        <p:spPr>
          <a:xfrm>
            <a:off x="6610203" y="1257767"/>
            <a:ext cx="4536924" cy="614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7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СЕРТИФИКАЦИЯ/ОФОМЛЕНИЕ ПРАВ НА </a:t>
            </a:r>
          </a:p>
          <a:p>
            <a:pPr defTabSz="914400">
              <a:lnSpc>
                <a:spcPct val="100000"/>
              </a:lnSpc>
            </a:pPr>
            <a:r>
              <a:rPr lang="ru-RU" sz="17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РЕЗУЛЬТАТЫ ИНТЕЛЛЕКТУАЛЬНОЙ ДЕТЕЛЬНОСТИ</a:t>
            </a:r>
            <a:endParaRPr lang="ru-RU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193DE38E-7753-C758-C3E2-E89420DDEF75}"/>
              </a:ext>
            </a:extLst>
          </p:cNvPr>
          <p:cNvSpPr/>
          <p:nvPr/>
        </p:nvSpPr>
        <p:spPr>
          <a:xfrm>
            <a:off x="5370840" y="2148668"/>
            <a:ext cx="6661800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Стандартизация, сертификация, разрешения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Оформление прав на результаты интеллектуальной деятельности и приравненные к ним средства индивидуализации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80%</a:t>
            </a:r>
            <a:r>
              <a:rPr lang="en-US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70% затрат, </a:t>
            </a:r>
          </a:p>
          <a:p>
            <a:pPr marL="0" indent="0"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не более 1 млн. руб. на МСП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Скругленный прямоугольник 36">
            <a:extLst>
              <a:ext uri="{FF2B5EF4-FFF2-40B4-BE49-F238E27FC236}">
                <a16:creationId xmlns:a16="http://schemas.microsoft.com/office/drawing/2014/main" id="{89165E64-0302-990E-4DF9-0E21B31A8168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>
            <a:extLst>
              <a:ext uri="{FF2B5EF4-FFF2-40B4-BE49-F238E27FC236}">
                <a16:creationId xmlns:a16="http://schemas.microsoft.com/office/drawing/2014/main" id="{D1A5FC74-E3E9-D8B7-8123-78335137E9C9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>
            <a:extLst>
              <a:ext uri="{FF2B5EF4-FFF2-40B4-BE49-F238E27FC236}">
                <a16:creationId xmlns:a16="http://schemas.microsoft.com/office/drawing/2014/main" id="{111CE32F-ACE1-1733-A75C-14B28A0769B7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>
              <a:extLst>
                <a:ext uri="{FF2B5EF4-FFF2-40B4-BE49-F238E27FC236}">
                  <a16:creationId xmlns:a16="http://schemas.microsoft.com/office/drawing/2014/main" id="{52B77195-26A3-20E1-8566-7D384385AAE1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>
              <a:extLst>
                <a:ext uri="{FF2B5EF4-FFF2-40B4-BE49-F238E27FC236}">
                  <a16:creationId xmlns:a16="http://schemas.microsoft.com/office/drawing/2014/main" id="{4C5A13D9-3EBC-0579-B88F-588AFB55F299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35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5C79-79F9-F728-EBBC-9DE997395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DB4B510C-3888-6AFA-499F-611B550E28CC}"/>
              </a:ext>
            </a:extLst>
          </p:cNvPr>
          <p:cNvSpPr/>
          <p:nvPr/>
        </p:nvSpPr>
        <p:spPr>
          <a:xfrm>
            <a:off x="214208" y="2132692"/>
            <a:ext cx="5177880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Предстоящие затраты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highlight>
                <a:schemeClr val="lt1"/>
              </a:highlight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Организация и осуществление транспортировки,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lang="ru-RU" sz="2000" dirty="0" err="1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паллетирования</a:t>
            </a:r>
            <a:r>
              <a:rPr lang="ru-RU" sz="2000" dirty="0">
                <a:highlight>
                  <a:schemeClr val="lt1"/>
                </a:highlight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, переупаковки на территории Российской Федерации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highlight>
                <a:schemeClr val="lt1"/>
              </a:highlight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50%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не более 1 млн. руб. на МСП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" name="Группа 18">
            <a:extLst>
              <a:ext uri="{FF2B5EF4-FFF2-40B4-BE49-F238E27FC236}">
                <a16:creationId xmlns:a16="http://schemas.microsoft.com/office/drawing/2014/main" id="{87D2058E-DDC5-50DC-BE4A-589C66584C89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>
              <a:extLst>
                <a:ext uri="{FF2B5EF4-FFF2-40B4-BE49-F238E27FC236}">
                  <a16:creationId xmlns:a16="http://schemas.microsoft.com/office/drawing/2014/main" id="{CB0078EA-D139-E207-4A49-2C517F114FFB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99" name="Прямоугольник 23">
              <a:extLst>
                <a:ext uri="{FF2B5EF4-FFF2-40B4-BE49-F238E27FC236}">
                  <a16:creationId xmlns:a16="http://schemas.microsoft.com/office/drawing/2014/main" id="{710BAD7B-E4F3-A83B-1A2E-4B5B0675BC8A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Параллелограмм 18">
              <a:extLst>
                <a:ext uri="{FF2B5EF4-FFF2-40B4-BE49-F238E27FC236}">
                  <a16:creationId xmlns:a16="http://schemas.microsoft.com/office/drawing/2014/main" id="{FA88038E-C88A-8227-EFCC-4CEB80BC69A4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01" name="Прямоугольник 64">
              <a:extLst>
                <a:ext uri="{FF2B5EF4-FFF2-40B4-BE49-F238E27FC236}">
                  <a16:creationId xmlns:a16="http://schemas.microsoft.com/office/drawing/2014/main" id="{A5B9336B-077A-8381-A061-8C5D186480D9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>
            <a:extLst>
              <a:ext uri="{FF2B5EF4-FFF2-40B4-BE49-F238E27FC236}">
                <a16:creationId xmlns:a16="http://schemas.microsoft.com/office/drawing/2014/main" id="{7940B5CF-F3A4-46E1-8911-D239EF5E85CE}"/>
              </a:ext>
            </a:extLst>
          </p:cNvPr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E34055E1-F271-E906-635A-1464E49BCDF9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1EA86DD4-DE29-75D9-FF69-9D8A9B29457A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0A586B0D-B497-7926-9064-2084246E6128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FFDD4C52-400C-AB41-D687-C557B9A0C4F3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E2D405B3-EACE-A3AD-1420-DBF16796EF5C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D26E5116-9688-16CA-41FD-5CE552A2F5C6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EE30912D-2B14-6A5E-6276-C6BB061C1774}"/>
              </a:ext>
            </a:extLst>
          </p:cNvPr>
          <p:cNvGrpSpPr/>
          <p:nvPr/>
        </p:nvGrpSpPr>
        <p:grpSpPr>
          <a:xfrm>
            <a:off x="224280" y="776880"/>
            <a:ext cx="5335762" cy="991080"/>
            <a:chOff x="224280" y="776880"/>
            <a:chExt cx="5335762" cy="991080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44561446-2D6D-5942-F02D-EFC70A7E2259}"/>
                </a:ext>
              </a:extLst>
            </p:cNvPr>
            <p:cNvSpPr/>
            <p:nvPr/>
          </p:nvSpPr>
          <p:spPr>
            <a:xfrm>
              <a:off x="224280" y="93636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5DF79843-ABF4-7670-A5F8-2DC18A208051}"/>
                </a:ext>
              </a:extLst>
            </p:cNvPr>
            <p:cNvGrpSpPr/>
            <p:nvPr/>
          </p:nvGrpSpPr>
          <p:grpSpPr>
            <a:xfrm>
              <a:off x="3203842" y="776880"/>
              <a:ext cx="2356200" cy="641160"/>
              <a:chOff x="3203842" y="776880"/>
              <a:chExt cx="2356200" cy="641160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4F8155FB-1AEC-ED0E-2492-F1076CDB3387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F2E735EE-EAF7-85FA-A78F-EF83C070131D}"/>
                  </a:ext>
                </a:extLst>
              </p:cNvPr>
              <p:cNvSpPr/>
              <p:nvPr/>
            </p:nvSpPr>
            <p:spPr>
              <a:xfrm>
                <a:off x="3203842" y="90442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369D760B-4D87-869F-46E8-2FE085CCF5D3}"/>
              </a:ext>
            </a:extLst>
          </p:cNvPr>
          <p:cNvSpPr/>
          <p:nvPr/>
        </p:nvSpPr>
        <p:spPr>
          <a:xfrm>
            <a:off x="1123740" y="1041537"/>
            <a:ext cx="23113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СОФИНАНСИРОВАНИЕ</a:t>
            </a: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 ТРАНСПОРТИРОВКИ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1249C00B-1EF9-8592-A28F-725BE80D2C30}"/>
              </a:ext>
            </a:extLst>
          </p:cNvPr>
          <p:cNvGrpSpPr/>
          <p:nvPr/>
        </p:nvGrpSpPr>
        <p:grpSpPr>
          <a:xfrm>
            <a:off x="6536160" y="707015"/>
            <a:ext cx="5288400" cy="1129345"/>
            <a:chOff x="6536160" y="707015"/>
            <a:chExt cx="5288400" cy="1129345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88C535D2-5D9A-90BB-D1F5-0FF066E80793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C0F8385A-035F-A93F-A59F-F2FE125E013A}"/>
                </a:ext>
              </a:extLst>
            </p:cNvPr>
            <p:cNvGrpSpPr/>
            <p:nvPr/>
          </p:nvGrpSpPr>
          <p:grpSpPr>
            <a:xfrm>
              <a:off x="9468360" y="707015"/>
              <a:ext cx="2356200" cy="713481"/>
              <a:chOff x="9468360" y="707015"/>
              <a:chExt cx="2356200" cy="713481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9037AB0C-0FE8-168A-8294-4772FEEDD660}"/>
                  </a:ext>
                </a:extLst>
              </p:cNvPr>
              <p:cNvSpPr/>
              <p:nvPr/>
            </p:nvSpPr>
            <p:spPr>
              <a:xfrm>
                <a:off x="9777960" y="72468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 dirty="0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B0008C4A-312A-FCF1-2675-8C2732B11655}"/>
                  </a:ext>
                </a:extLst>
              </p:cNvPr>
              <p:cNvSpPr/>
              <p:nvPr/>
            </p:nvSpPr>
            <p:spPr>
              <a:xfrm>
                <a:off x="9468360" y="707015"/>
                <a:ext cx="2356200" cy="713481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 dirty="0">
                    <a:solidFill>
                      <a:schemeClr val="lt1"/>
                    </a:solidFill>
                    <a:latin typeface="Calibri"/>
                    <a:ea typeface="Arial"/>
                  </a:rPr>
                  <a:t>МСП + крупный бизнес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93C79382-BCFC-9F57-326C-400E0F216984}"/>
              </a:ext>
            </a:extLst>
          </p:cNvPr>
          <p:cNvSpPr/>
          <p:nvPr/>
        </p:nvSpPr>
        <p:spPr>
          <a:xfrm>
            <a:off x="7417440" y="1110864"/>
            <a:ext cx="305991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КОМПЕСАЦИЯ </a:t>
            </a: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spc="-60" dirty="0">
                <a:solidFill>
                  <a:srgbClr val="1D1D1B"/>
                </a:solidFill>
                <a:latin typeface="Calibri"/>
                <a:ea typeface="Arial"/>
              </a:rPr>
              <a:t>ЗАТРАТ НА ТРАНСПОРТИРОВКУ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BC842DFE-7623-B430-37A8-947B56F61270}"/>
              </a:ext>
            </a:extLst>
          </p:cNvPr>
          <p:cNvSpPr/>
          <p:nvPr/>
        </p:nvSpPr>
        <p:spPr>
          <a:xfrm>
            <a:off x="5394960" y="1852560"/>
            <a:ext cx="6661800" cy="37303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</a:rPr>
              <a:t>АПК:</a:t>
            </a:r>
          </a:p>
          <a:p>
            <a:pPr marL="0" indent="0" algn="ctr"/>
            <a:r>
              <a:rPr lang="ru-RU" sz="1800" dirty="0">
                <a:highlight>
                  <a:schemeClr val="lt1"/>
                </a:highlight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От 25% до 100% фактических понесенных затрат при ее транспортировке до конечного покупателя</a:t>
            </a: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</a:pPr>
            <a:endParaRPr lang="ru-RU" sz="900" b="1" dirty="0">
              <a:solidFill>
                <a:srgbClr val="0033CC"/>
              </a:solidFill>
              <a:highlight>
                <a:srgbClr val="FFFFFF"/>
              </a:highlight>
              <a:latin typeface="Arial"/>
              <a:cs typeface="Arial"/>
              <a:sym typeface="Cambria"/>
            </a:endParaRP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u-RU" sz="20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  <a:sym typeface="Cambria"/>
              </a:rPr>
              <a:t>ПРОМПРОДУКЦИЯ:</a:t>
            </a:r>
          </a:p>
          <a:p>
            <a:pPr marL="0" indent="0" algn="ctr"/>
            <a:r>
              <a:rPr lang="ru-RU" sz="1800" dirty="0"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фактически понесённых затрат, но не более 11% стоимости поставляемой продукции</a:t>
            </a:r>
          </a:p>
          <a:p>
            <a:pPr marL="0" indent="0" algn="ctr"/>
            <a:endParaRPr lang="ru-RU" sz="900" dirty="0"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0" indent="0" algn="ctr"/>
            <a:r>
              <a:rPr lang="ru-RU" sz="2000" b="1" dirty="0">
                <a:solidFill>
                  <a:srgbClr val="0033CC"/>
                </a:solidFill>
                <a:highlight>
                  <a:srgbClr val="FFFFFF"/>
                </a:highlight>
                <a:latin typeface="Arial"/>
                <a:cs typeface="Arial"/>
                <a:sym typeface="Cambria"/>
              </a:rPr>
              <a:t>ЛПК:</a:t>
            </a:r>
          </a:p>
          <a:p>
            <a:pPr marL="0" indent="0" algn="ctr"/>
            <a:r>
              <a:rPr lang="ru-RU" sz="1800" dirty="0"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затрат на поставку промышленной продукции ЛПК (до 30% произведенной в СФО и ДФО)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Скругленный прямоугольник 36">
            <a:extLst>
              <a:ext uri="{FF2B5EF4-FFF2-40B4-BE49-F238E27FC236}">
                <a16:creationId xmlns:a16="http://schemas.microsoft.com/office/drawing/2014/main" id="{87E85FF6-17A8-6068-727F-A8FB699121FF}"/>
              </a:ext>
            </a:extLst>
          </p:cNvPr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24" name="object 46">
            <a:extLst>
              <a:ext uri="{FF2B5EF4-FFF2-40B4-BE49-F238E27FC236}">
                <a16:creationId xmlns:a16="http://schemas.microsoft.com/office/drawing/2014/main" id="{A9A113D1-C8A3-A8E1-16A3-00E70DACC91A}"/>
              </a:ext>
            </a:extLst>
          </p:cNvPr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5" name="object 47">
            <a:extLst>
              <a:ext uri="{FF2B5EF4-FFF2-40B4-BE49-F238E27FC236}">
                <a16:creationId xmlns:a16="http://schemas.microsoft.com/office/drawing/2014/main" id="{DFC8BD54-2D31-4FA5-FCB4-242C9F749015}"/>
              </a:ext>
            </a:extLst>
          </p:cNvPr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26" name="object 48">
              <a:extLst>
                <a:ext uri="{FF2B5EF4-FFF2-40B4-BE49-F238E27FC236}">
                  <a16:creationId xmlns:a16="http://schemas.microsoft.com/office/drawing/2014/main" id="{5C25C695-B888-B952-825A-11FA2B49AB88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object 49">
              <a:extLst>
                <a:ext uri="{FF2B5EF4-FFF2-40B4-BE49-F238E27FC236}">
                  <a16:creationId xmlns:a16="http://schemas.microsoft.com/office/drawing/2014/main" id="{8F5B3B13-36BC-4659-30CF-6BC21DD8FE48}"/>
                </a:ext>
              </a:extLst>
            </p:cNvPr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18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Группа 51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329" name="Параллелограмм 19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30" name="Прямоугольник 115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Параллелограмм 20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332" name="Прямоугольник 116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33" name="Прямоугольник 117"/>
          <p:cNvSpPr/>
          <p:nvPr/>
        </p:nvSpPr>
        <p:spPr>
          <a:xfrm>
            <a:off x="4169520" y="198360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 Black"/>
                <a:ea typeface="Arial"/>
              </a:rPr>
              <a:t>ДЛЯ</a:t>
            </a:r>
            <a:r>
              <a:rPr lang="ru-RU" sz="1800" b="1" strike="noStrike" spc="-160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ЭКСПОРТНО</a:t>
            </a:r>
            <a:r>
              <a:rPr lang="ru-RU" sz="1800" b="1" strike="noStrike" spc="-197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5">
                <a:solidFill>
                  <a:srgbClr val="C00000"/>
                </a:solidFill>
                <a:latin typeface="Arial Black"/>
                <a:ea typeface="Arial"/>
              </a:rPr>
              <a:t>ОРИЕНТИРОВАННЫХ </a:t>
            </a:r>
            <a:r>
              <a:rPr lang="ru-RU" sz="1800" b="1" strike="noStrike" spc="-1104">
                <a:solidFill>
                  <a:srgbClr val="C00000"/>
                </a:solidFill>
                <a:latin typeface="Arial Black"/>
                <a:ea typeface="Arial"/>
              </a:rPr>
              <a:t> </a:t>
            </a: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ПРЕДПРИЯТИЙ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32">
                <a:solidFill>
                  <a:srgbClr val="C00000"/>
                </a:solidFill>
                <a:latin typeface="Arial Black"/>
                <a:ea typeface="Arial"/>
              </a:rPr>
              <a:t> ОТ АО «РОССИЙСКИЙ ЭКСПОРТНЫЙ ЦЕНТР»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4" name="Группа 52"/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35" name="TextBox 19"/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36" name="Блок-схема: альтернативный процесс 8"/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37" name="Прямоугольник 118"/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  <a:ea typeface="Arial"/>
              </a:endParaRPr>
            </a:p>
          </p:txBody>
        </p:sp>
        <p:sp>
          <p:nvSpPr>
            <p:cNvPr id="338" name="Прямоугольник 119"/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32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39" name="Прямоугольник 120"/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0" strike="noStrike" spc="-1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  <a:ea typeface="Arial"/>
                </a:rPr>
                <a:t> 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40" name="TextBox 21"/>
          <p:cNvSpPr/>
          <p:nvPr/>
        </p:nvSpPr>
        <p:spPr>
          <a:xfrm>
            <a:off x="311760" y="5225400"/>
            <a:ext cx="477828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dk1"/>
                </a:solidFill>
                <a:latin typeface="Calibri"/>
                <a:ea typeface="Arial"/>
              </a:rPr>
              <a:t>Страны: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Китай, Вьетнам, ОАЭ, Египет, Саудовская Аравия, Турция.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1" name="Группа 53"/>
          <p:cNvGrpSpPr/>
          <p:nvPr/>
        </p:nvGrpSpPr>
        <p:grpSpPr>
          <a:xfrm>
            <a:off x="208440" y="797760"/>
            <a:ext cx="5293440" cy="1124280"/>
            <a:chOff x="208440" y="797760"/>
            <a:chExt cx="5293440" cy="1124280"/>
          </a:xfrm>
        </p:grpSpPr>
        <p:sp>
          <p:nvSpPr>
            <p:cNvPr id="342" name="Скругленный прямоугольник 37"/>
            <p:cNvSpPr/>
            <p:nvPr/>
          </p:nvSpPr>
          <p:spPr>
            <a:xfrm>
              <a:off x="208440" y="109044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43" name="Группа 54"/>
            <p:cNvGrpSpPr/>
            <p:nvPr/>
          </p:nvGrpSpPr>
          <p:grpSpPr>
            <a:xfrm>
              <a:off x="3145680" y="797760"/>
              <a:ext cx="2356200" cy="708120"/>
              <a:chOff x="3145680" y="797760"/>
              <a:chExt cx="2356200" cy="708120"/>
            </a:xfrm>
          </p:grpSpPr>
          <p:sp>
            <p:nvSpPr>
              <p:cNvPr id="344" name="Скругленный прямоугольник 39"/>
              <p:cNvSpPr/>
              <p:nvPr/>
            </p:nvSpPr>
            <p:spPr>
              <a:xfrm>
                <a:off x="3430800" y="82080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45" name="Прямоугольник 121"/>
              <p:cNvSpPr/>
              <p:nvPr/>
            </p:nvSpPr>
            <p:spPr>
              <a:xfrm>
                <a:off x="3145680" y="79776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46" name="Прямоугольник 122"/>
          <p:cNvSpPr/>
          <p:nvPr/>
        </p:nvSpPr>
        <p:spPr>
          <a:xfrm>
            <a:off x="818640" y="1419120"/>
            <a:ext cx="3465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РАЗМЕЩЕНИЕ В ПАВИЛЬОНАХ АПК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7" name="Группа 55"/>
          <p:cNvGrpSpPr/>
          <p:nvPr/>
        </p:nvGrpSpPr>
        <p:grpSpPr>
          <a:xfrm>
            <a:off x="6554160" y="779400"/>
            <a:ext cx="5312880" cy="1134000"/>
            <a:chOff x="6554160" y="779400"/>
            <a:chExt cx="5312880" cy="1134000"/>
          </a:xfrm>
        </p:grpSpPr>
        <p:sp>
          <p:nvSpPr>
            <p:cNvPr id="348" name="Скругленный прямоугольник 40"/>
            <p:cNvSpPr/>
            <p:nvPr/>
          </p:nvSpPr>
          <p:spPr>
            <a:xfrm>
              <a:off x="6554160" y="112464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grpSp>
          <p:nvGrpSpPr>
            <p:cNvPr id="349" name="Группа 56"/>
            <p:cNvGrpSpPr/>
            <p:nvPr/>
          </p:nvGrpSpPr>
          <p:grpSpPr>
            <a:xfrm>
              <a:off x="9510840" y="779400"/>
              <a:ext cx="2356200" cy="708120"/>
              <a:chOff x="9510840" y="779400"/>
              <a:chExt cx="2356200" cy="708120"/>
            </a:xfrm>
          </p:grpSpPr>
          <p:sp>
            <p:nvSpPr>
              <p:cNvPr id="350" name="Скругленный прямоугольник 41"/>
              <p:cNvSpPr/>
              <p:nvPr/>
            </p:nvSpPr>
            <p:spPr>
              <a:xfrm>
                <a:off x="9795600" y="80172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ru-RU" sz="1600" b="0" strike="noStrike" spc="-1">
                  <a:solidFill>
                    <a:schemeClr val="lt1"/>
                  </a:solidFill>
                  <a:latin typeface="Calibri"/>
                  <a:ea typeface="Arial"/>
                </a:endParaRPr>
              </a:p>
            </p:txBody>
          </p:sp>
          <p:sp>
            <p:nvSpPr>
              <p:cNvPr id="351" name="Прямоугольник 123"/>
              <p:cNvSpPr/>
              <p:nvPr/>
            </p:nvSpPr>
            <p:spPr>
              <a:xfrm>
                <a:off x="9510840" y="77940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chemeClr val="lt1"/>
                    </a:solidFill>
                    <a:latin typeface="Calibri"/>
                    <a:ea typeface="Arial"/>
                  </a:rPr>
                  <a:t>СМСП + крупный бизнес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352" name="Прямоугольник 124"/>
          <p:cNvSpPr/>
          <p:nvPr/>
        </p:nvSpPr>
        <p:spPr>
          <a:xfrm>
            <a:off x="7135560" y="1397160"/>
            <a:ext cx="3887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СЕРТИФИКАЦИЯ «СДЕЛАНО В РОССИИ»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Прямоугольник 125"/>
          <p:cNvSpPr/>
          <p:nvPr/>
        </p:nvSpPr>
        <p:spPr>
          <a:xfrm>
            <a:off x="268920" y="2056320"/>
            <a:ext cx="4982760" cy="310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Основные преимущества при размещении:</a:t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бесплатная инфраструктура павильонов (площади, оборудование, содержание павильона, стендов и иного оборудования);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продвижение и маркетинговая поддержка павильонов со стороны РЭЦ;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поиск потенциальных покупателей продукции со стороны РЭЦ;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помощь в проведении промо-акций со стороны РЭЦ в рамках павильона.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Прямоугольник 126"/>
          <p:cNvSpPr/>
          <p:nvPr/>
        </p:nvSpPr>
        <p:spPr>
          <a:xfrm>
            <a:off x="5484960" y="2189520"/>
            <a:ext cx="6467040" cy="35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Участники Программы получат: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участие в рекламно-информационных кампаниях РЭЦ;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создание кобрендинговых продуктов (оформление упаковки товара с использованием элементов Национального бренда «Сделано в России») для приоритетного продвижения в рамках акций продвижения за рубежом Группы РЭЦ;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приоритетное размещение и продвижение в Национальных магазинах на международных электронных торговых площадках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публикации в каталоге конкурентоспособной продукции для распространения через зарубежные сети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экспертные патентные исследования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профессиональное обучение правовой охране РИД 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(специальные бонусы от Роспатента)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Скругленный прямоугольник 42"/>
          <p:cNvSpPr/>
          <p:nvPr/>
        </p:nvSpPr>
        <p:spPr>
          <a:xfrm>
            <a:off x="546480" y="6177240"/>
            <a:ext cx="11516400" cy="463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E04D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560" tIns="16560" rIns="61560" bIns="1656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56" name="object 50"/>
          <p:cNvSpPr/>
          <p:nvPr/>
        </p:nvSpPr>
        <p:spPr>
          <a:xfrm>
            <a:off x="902880" y="6250320"/>
            <a:ext cx="11129760" cy="4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800" b="1" strike="noStrike" spc="-4">
                <a:solidFill>
                  <a:srgbClr val="672E17"/>
                </a:solidFill>
                <a:latin typeface="Calibri"/>
                <a:ea typeface="Arial"/>
              </a:rPr>
              <a:t> +7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                  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INF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O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@FPP</a:t>
            </a:r>
            <a:r>
              <a:rPr lang="ru-RU" sz="18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</a:t>
            </a:r>
            <a:r>
              <a:rPr lang="ru-RU" sz="18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T</a:t>
            </a:r>
            <a:r>
              <a:rPr lang="ru-RU" sz="18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.</a:t>
            </a:r>
            <a:r>
              <a:rPr lang="ru-RU" sz="18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2"/>
              </a:rPr>
              <a:t>RU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   </a:t>
            </a:r>
            <a:r>
              <a:rPr lang="ru-RU" sz="1800" b="1" strike="noStrike" spc="-21">
                <a:solidFill>
                  <a:srgbClr val="672E17"/>
                </a:solidFill>
                <a:latin typeface="Calibri"/>
                <a:ea typeface="Arial"/>
              </a:rPr>
              <a:t>Подать заявку:</a:t>
            </a:r>
            <a:r>
              <a:rPr lang="ru-RU" sz="1800" b="1" strike="noStrike" spc="-1">
                <a:solidFill>
                  <a:srgbClr val="0563C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672E17"/>
                </a:solidFill>
                <a:latin typeface="Calibri"/>
                <a:ea typeface="Arial"/>
              </a:rPr>
              <a:t>Платформа Мой экспорт </a:t>
            </a:r>
            <a:r>
              <a:rPr lang="en-US" sz="1800" b="1" strike="noStrike" spc="-1">
                <a:solidFill>
                  <a:srgbClr val="0070C0"/>
                </a:solidFill>
                <a:latin typeface="Calibri"/>
                <a:ea typeface="Arial"/>
              </a:rPr>
              <a:t>myexport.exportcenter.ru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7" name="object 51"/>
          <p:cNvGrpSpPr/>
          <p:nvPr/>
        </p:nvGrpSpPr>
        <p:grpSpPr>
          <a:xfrm>
            <a:off x="590400" y="6250320"/>
            <a:ext cx="308880" cy="308520"/>
            <a:chOff x="590400" y="6250320"/>
            <a:chExt cx="308880" cy="308520"/>
          </a:xfrm>
        </p:grpSpPr>
        <p:pic>
          <p:nvPicPr>
            <p:cNvPr id="358" name="object 52"/>
            <p:cNvPicPr/>
            <p:nvPr/>
          </p:nvPicPr>
          <p:blipFill>
            <a:blip r:embed="rId3"/>
            <a:stretch/>
          </p:blipFill>
          <p:spPr>
            <a:xfrm>
              <a:off x="749160" y="6250320"/>
              <a:ext cx="150120" cy="14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9" name="object 53"/>
            <p:cNvSpPr/>
            <p:nvPr/>
          </p:nvSpPr>
          <p:spPr>
            <a:xfrm>
              <a:off x="590400" y="6282000"/>
              <a:ext cx="277920" cy="276840"/>
            </a:xfrm>
            <a:custGeom>
              <a:avLst/>
              <a:gdLst>
                <a:gd name="textAreaLeft" fmla="*/ 0 w 277920"/>
                <a:gd name="textAreaRight" fmla="*/ 281880 w 277920"/>
                <a:gd name="textAreaTop" fmla="*/ 0 h 276840"/>
                <a:gd name="textAreaBottom" fmla="*/ 280800 h 27684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pic>
        <p:nvPicPr>
          <p:cNvPr id="360" name="Picture 3" descr="Международный экспортный форум &quot;Сделано в России&quot;  "/>
          <p:cNvPicPr/>
          <p:nvPr/>
        </p:nvPicPr>
        <p:blipFill>
          <a:blip r:embed="rId4"/>
          <a:stretch/>
        </p:blipFill>
        <p:spPr>
          <a:xfrm>
            <a:off x="10832760" y="1957320"/>
            <a:ext cx="1029240" cy="82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Рисунок 3"/>
          <p:cNvPicPr/>
          <p:nvPr/>
        </p:nvPicPr>
        <p:blipFill>
          <a:blip r:embed="rId2"/>
          <a:srcRect l="20155" r="6689"/>
          <a:stretch/>
        </p:blipFill>
        <p:spPr>
          <a:xfrm>
            <a:off x="0" y="1800"/>
            <a:ext cx="12222360" cy="685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34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sp>
        <p:nvSpPr>
          <p:cNvPr id="104" name="Прямоугольник 85"/>
          <p:cNvSpPr/>
          <p:nvPr/>
        </p:nvSpPr>
        <p:spPr>
          <a:xfrm>
            <a:off x="5919480" y="522720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«Поддержка СВО	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5919480" y="440640"/>
            <a:ext cx="5189040" cy="8344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06" name="Прямоугольник 86"/>
          <p:cNvSpPr/>
          <p:nvPr/>
        </p:nvSpPr>
        <p:spPr>
          <a:xfrm>
            <a:off x="7835040" y="3406680"/>
            <a:ext cx="1800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87"/>
          <p:cNvSpPr/>
          <p:nvPr/>
        </p:nvSpPr>
        <p:spPr>
          <a:xfrm>
            <a:off x="7752600" y="4227480"/>
            <a:ext cx="20059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88"/>
          <p:cNvSpPr/>
          <p:nvPr/>
        </p:nvSpPr>
        <p:spPr>
          <a:xfrm>
            <a:off x="7820280" y="4885200"/>
            <a:ext cx="3417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1%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26" descr="https://stomatologspb.ru/wp-content/uploads/ruble_PNG26.png"/>
          <p:cNvPicPr/>
          <p:nvPr/>
        </p:nvPicPr>
        <p:blipFill>
          <a:blip r:embed="rId3"/>
          <a:stretch/>
        </p:blipFill>
        <p:spPr>
          <a:xfrm>
            <a:off x="7236000" y="354960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27" descr="https://xn----8sbkdgnibjafxdci9g.xn--p1ai/wp-content/uploads/2019/12/srok-obuchenija.png"/>
          <p:cNvPicPr/>
          <p:nvPr/>
        </p:nvPicPr>
        <p:blipFill>
          <a:blip r:embed="rId4"/>
          <a:stretch/>
        </p:blipFill>
        <p:spPr>
          <a:xfrm>
            <a:off x="7153200" y="423216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28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148880" y="4869360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89"/>
          <p:cNvSpPr/>
          <p:nvPr/>
        </p:nvSpPr>
        <p:spPr>
          <a:xfrm>
            <a:off x="6137640" y="3560400"/>
            <a:ext cx="963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Прямоугольник 90"/>
          <p:cNvSpPr/>
          <p:nvPr/>
        </p:nvSpPr>
        <p:spPr>
          <a:xfrm>
            <a:off x="6170040" y="4242600"/>
            <a:ext cx="704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91"/>
          <p:cNvSpPr/>
          <p:nvPr/>
        </p:nvSpPr>
        <p:spPr>
          <a:xfrm>
            <a:off x="6164640" y="4875840"/>
            <a:ext cx="931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Прямоугольник 92"/>
          <p:cNvSpPr/>
          <p:nvPr/>
        </p:nvSpPr>
        <p:spPr>
          <a:xfrm>
            <a:off x="6630840" y="1275840"/>
            <a:ext cx="5303160" cy="204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15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lang="ru-RU" sz="1600" b="1" strike="noStrike" spc="5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всех</a:t>
            </a:r>
            <a:r>
              <a:rPr lang="ru-RU" sz="1600" b="1" strike="noStrike" spc="41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lang="ru-RU" sz="1600" b="1" strike="noStrike" spc="7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600" b="1" strike="noStrike" spc="43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600" b="1" strike="noStrike" spc="49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Татарстан) направивших на момент подачи заявки на микрозаем на военную службу по контракту одного и более военнообязанных работников или  индивидуальный предприниматель, вернувшийся с военной службы в зоне СВО или гражданин, зарегистрированный в качестве индивидуального предпринимателя, после возвращения с военной службы в зоне СВО.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Кольцо 10"/>
          <p:cNvSpPr/>
          <p:nvPr/>
        </p:nvSpPr>
        <p:spPr>
          <a:xfrm>
            <a:off x="6065640" y="1612800"/>
            <a:ext cx="313920" cy="3139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117" name="TextBox 14"/>
          <p:cNvSpPr/>
          <p:nvPr/>
        </p:nvSpPr>
        <p:spPr>
          <a:xfrm>
            <a:off x="90360" y="1183320"/>
            <a:ext cx="6190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Прямоугольник 93"/>
          <p:cNvSpPr/>
          <p:nvPr/>
        </p:nvSpPr>
        <p:spPr>
          <a:xfrm>
            <a:off x="7839360" y="5543640"/>
            <a:ext cx="1197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Без залога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bject 3"/>
          <p:cNvSpPr/>
          <p:nvPr/>
        </p:nvSpPr>
        <p:spPr>
          <a:xfrm>
            <a:off x="360" y="3428280"/>
            <a:ext cx="3233160" cy="3425040"/>
          </a:xfrm>
          <a:custGeom>
            <a:avLst/>
            <a:gdLst>
              <a:gd name="textAreaLeft" fmla="*/ 0 w 3233160"/>
              <a:gd name="textAreaRight" fmla="*/ 3237480 w 3233160"/>
              <a:gd name="textAreaTop" fmla="*/ 0 h 3425040"/>
              <a:gd name="textAreaBottom" fmla="*/ 3429360 h 3425040"/>
            </a:gdLst>
            <a:ahLst/>
            <a:cxnLst/>
            <a:rect l="textAreaLeft" t="textAreaTop" r="textAreaRight" b="textAreaBottom"/>
            <a:pathLst>
              <a:path w="5339080" h="5655309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564" name="object 4"/>
          <p:cNvPicPr/>
          <p:nvPr/>
        </p:nvPicPr>
        <p:blipFill>
          <a:blip r:embed="rId2"/>
          <a:stretch/>
        </p:blipFill>
        <p:spPr>
          <a:xfrm>
            <a:off x="360" y="0"/>
            <a:ext cx="3233880" cy="3423960"/>
          </a:xfrm>
          <a:prstGeom prst="rect">
            <a:avLst/>
          </a:prstGeom>
          <a:ln w="0">
            <a:noFill/>
          </a:ln>
        </p:spPr>
      </p:pic>
      <p:grpSp>
        <p:nvGrpSpPr>
          <p:cNvPr id="565" name="object 5"/>
          <p:cNvGrpSpPr/>
          <p:nvPr/>
        </p:nvGrpSpPr>
        <p:grpSpPr>
          <a:xfrm>
            <a:off x="3474000" y="182160"/>
            <a:ext cx="319320" cy="428400"/>
            <a:chOff x="3474000" y="182160"/>
            <a:chExt cx="319320" cy="428400"/>
          </a:xfrm>
        </p:grpSpPr>
        <p:sp>
          <p:nvSpPr>
            <p:cNvPr id="566" name="object 6"/>
            <p:cNvSpPr/>
            <p:nvPr/>
          </p:nvSpPr>
          <p:spPr>
            <a:xfrm>
              <a:off x="3474000" y="182520"/>
              <a:ext cx="318960" cy="428040"/>
            </a:xfrm>
            <a:custGeom>
              <a:avLst/>
              <a:gdLst>
                <a:gd name="textAreaLeft" fmla="*/ 0 w 318960"/>
                <a:gd name="textAreaRight" fmla="*/ 323280 w 318960"/>
                <a:gd name="textAreaTop" fmla="*/ 0 h 428040"/>
                <a:gd name="textAreaBottom" fmla="*/ 432360 h 428040"/>
              </a:gdLst>
              <a:ahLst/>
              <a:cxnLst/>
              <a:rect l="textAreaLeft" t="textAreaTop" r="textAreaRight" b="textAreaBottom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567" name="object 7"/>
            <p:cNvSpPr/>
            <p:nvPr/>
          </p:nvSpPr>
          <p:spPr>
            <a:xfrm>
              <a:off x="3698640" y="403200"/>
              <a:ext cx="94680" cy="96480"/>
            </a:xfrm>
            <a:custGeom>
              <a:avLst/>
              <a:gdLst>
                <a:gd name="textAreaLeft" fmla="*/ 0 w 94680"/>
                <a:gd name="textAreaRight" fmla="*/ 99000 w 94680"/>
                <a:gd name="textAreaTop" fmla="*/ 0 h 96480"/>
                <a:gd name="textAreaBottom" fmla="*/ 100800 h 96480"/>
              </a:gdLst>
              <a:ahLst/>
              <a:cxnLst/>
              <a:rect l="textAreaLeft" t="textAreaTop" r="textAreaRight" b="textAreaBottom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568" name="object 8"/>
            <p:cNvSpPr/>
            <p:nvPr/>
          </p:nvSpPr>
          <p:spPr>
            <a:xfrm>
              <a:off x="3474000" y="182160"/>
              <a:ext cx="201600" cy="206640"/>
            </a:xfrm>
            <a:custGeom>
              <a:avLst/>
              <a:gdLst>
                <a:gd name="textAreaLeft" fmla="*/ 0 w 201600"/>
                <a:gd name="textAreaRight" fmla="*/ 205920 w 201600"/>
                <a:gd name="textAreaTop" fmla="*/ 0 h 206640"/>
                <a:gd name="textAreaBottom" fmla="*/ 210960 h 206640"/>
              </a:gdLst>
              <a:ahLst/>
              <a:cxnLst/>
              <a:rect l="textAreaLeft" t="textAreaTop" r="textAreaRight" b="textAreaBottom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sp>
          <p:nvSpPr>
            <p:cNvPr id="569" name="object 9"/>
            <p:cNvSpPr/>
            <p:nvPr/>
          </p:nvSpPr>
          <p:spPr>
            <a:xfrm>
              <a:off x="3591360" y="513000"/>
              <a:ext cx="93960" cy="96480"/>
            </a:xfrm>
            <a:custGeom>
              <a:avLst/>
              <a:gdLst>
                <a:gd name="textAreaLeft" fmla="*/ 0 w 93960"/>
                <a:gd name="textAreaRight" fmla="*/ 98280 w 93960"/>
                <a:gd name="textAreaTop" fmla="*/ 0 h 96480"/>
                <a:gd name="textAreaBottom" fmla="*/ 100800 h 96480"/>
              </a:gdLst>
              <a:ahLst/>
              <a:cxnLst/>
              <a:rect l="textAreaLeft" t="textAreaTop" r="textAreaRight" b="textAreaBottom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570" name="object 10"/>
          <p:cNvGrpSpPr/>
          <p:nvPr/>
        </p:nvGrpSpPr>
        <p:grpSpPr>
          <a:xfrm>
            <a:off x="3867120" y="248040"/>
            <a:ext cx="1197000" cy="277560"/>
            <a:chOff x="3867120" y="248040"/>
            <a:chExt cx="1197000" cy="277560"/>
          </a:xfrm>
        </p:grpSpPr>
        <p:pic>
          <p:nvPicPr>
            <p:cNvPr id="571" name="object 11"/>
            <p:cNvPicPr/>
            <p:nvPr/>
          </p:nvPicPr>
          <p:blipFill>
            <a:blip r:embed="rId3"/>
            <a:stretch/>
          </p:blipFill>
          <p:spPr>
            <a:xfrm>
              <a:off x="3867120" y="248040"/>
              <a:ext cx="139680" cy="61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2" name="object 12"/>
            <p:cNvPicPr/>
            <p:nvPr/>
          </p:nvPicPr>
          <p:blipFill>
            <a:blip r:embed="rId4"/>
            <a:stretch/>
          </p:blipFill>
          <p:spPr>
            <a:xfrm>
              <a:off x="3872520" y="248040"/>
              <a:ext cx="1117440" cy="27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3" name="object 13"/>
            <p:cNvSpPr/>
            <p:nvPr/>
          </p:nvSpPr>
          <p:spPr>
            <a:xfrm>
              <a:off x="4893480" y="357120"/>
              <a:ext cx="99720" cy="60120"/>
            </a:xfrm>
            <a:custGeom>
              <a:avLst/>
              <a:gdLst>
                <a:gd name="textAreaLeft" fmla="*/ 0 w 99720"/>
                <a:gd name="textAreaRight" fmla="*/ 104040 w 99720"/>
                <a:gd name="textAreaTop" fmla="*/ 0 h 60120"/>
                <a:gd name="textAreaBottom" fmla="*/ 64440 h 60120"/>
              </a:gdLst>
              <a:ahLst/>
              <a:cxnLst/>
              <a:rect l="textAreaLeft" t="textAreaTop" r="textAreaRight" b="textAreaBottom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74" name="object 14"/>
            <p:cNvPicPr/>
            <p:nvPr/>
          </p:nvPicPr>
          <p:blipFill>
            <a:blip r:embed="rId5"/>
            <a:stretch/>
          </p:blipFill>
          <p:spPr>
            <a:xfrm>
              <a:off x="5004720" y="465480"/>
              <a:ext cx="46800" cy="59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5" name="object 15"/>
            <p:cNvSpPr/>
            <p:nvPr/>
          </p:nvSpPr>
          <p:spPr>
            <a:xfrm>
              <a:off x="5005080" y="357120"/>
              <a:ext cx="59040" cy="59760"/>
            </a:xfrm>
            <a:custGeom>
              <a:avLst/>
              <a:gdLst>
                <a:gd name="textAreaLeft" fmla="*/ 0 w 59040"/>
                <a:gd name="textAreaRight" fmla="*/ 63360 w 59040"/>
                <a:gd name="textAreaTop" fmla="*/ 0 h 59760"/>
                <a:gd name="textAreaBottom" fmla="*/ 64080 h 59760"/>
              </a:gdLst>
              <a:ahLst/>
              <a:cxnLst/>
              <a:rect l="textAreaLeft" t="textAreaTop" r="textAreaRight" b="textAreaBottom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576" name="object 18"/>
          <p:cNvSpPr/>
          <p:nvPr/>
        </p:nvSpPr>
        <p:spPr>
          <a:xfrm>
            <a:off x="1183680" y="5703120"/>
            <a:ext cx="972720" cy="2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57"/>
              </a:spcBef>
            </a:pP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FPP</a:t>
            </a:r>
            <a:r>
              <a:rPr lang="ru-RU" sz="1500" b="1" strike="noStrike" spc="-63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231">
                <a:solidFill>
                  <a:srgbClr val="FFFFFF"/>
                </a:solidFill>
                <a:latin typeface="Calibri"/>
                <a:ea typeface="Arial"/>
              </a:rPr>
              <a:t>T</a:t>
            </a:r>
            <a:r>
              <a:rPr lang="ru-RU" sz="1500" b="1" strike="noStrike" spc="-7">
                <a:solidFill>
                  <a:srgbClr val="FFFFFF"/>
                </a:solidFill>
                <a:latin typeface="Calibri"/>
                <a:ea typeface="Arial"/>
              </a:rPr>
              <a:t>.</a:t>
            </a: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4">
                <a:solidFill>
                  <a:srgbClr val="FFFFFF"/>
                </a:solidFill>
                <a:latin typeface="Calibri"/>
                <a:ea typeface="Arial"/>
              </a:rPr>
              <a:t>U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7" name="object 39"/>
          <p:cNvPicPr/>
          <p:nvPr/>
        </p:nvPicPr>
        <p:blipFill>
          <a:blip r:embed="rId6"/>
          <a:stretch/>
        </p:blipFill>
        <p:spPr>
          <a:xfrm>
            <a:off x="994680" y="4113360"/>
            <a:ext cx="1257840" cy="1268280"/>
          </a:xfrm>
          <a:prstGeom prst="rect">
            <a:avLst/>
          </a:prstGeom>
          <a:ln w="0">
            <a:noFill/>
          </a:ln>
        </p:spPr>
      </p:pic>
      <p:sp>
        <p:nvSpPr>
          <p:cNvPr id="578" name="object 40"/>
          <p:cNvSpPr/>
          <p:nvPr/>
        </p:nvSpPr>
        <p:spPr>
          <a:xfrm>
            <a:off x="360" y="5648400"/>
            <a:ext cx="1204560" cy="1205640"/>
          </a:xfrm>
          <a:custGeom>
            <a:avLst/>
            <a:gdLst>
              <a:gd name="textAreaLeft" fmla="*/ 0 w 1204560"/>
              <a:gd name="textAreaRight" fmla="*/ 1208880 w 1204560"/>
              <a:gd name="textAreaTop" fmla="*/ 0 h 1205640"/>
              <a:gd name="textAreaBottom" fmla="*/ 1209960 h 1205640"/>
            </a:gdLst>
            <a:ahLst/>
            <a:cxnLst/>
            <a:rect l="textAreaLeft" t="textAreaTop" r="textAreaRight" b="textAreaBottom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579" name="object 41"/>
          <p:cNvSpPr/>
          <p:nvPr/>
        </p:nvSpPr>
        <p:spPr>
          <a:xfrm>
            <a:off x="2033640" y="720"/>
            <a:ext cx="1200600" cy="1200600"/>
          </a:xfrm>
          <a:custGeom>
            <a:avLst/>
            <a:gdLst>
              <a:gd name="textAreaLeft" fmla="*/ 0 w 1200600"/>
              <a:gd name="textAreaRight" fmla="*/ 1204920 w 1200600"/>
              <a:gd name="textAreaTop" fmla="*/ 0 h 1200600"/>
              <a:gd name="textAreaBottom" fmla="*/ 1204920 h 1200600"/>
            </a:gdLst>
            <a:ahLst/>
            <a:cxn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580" name="object 42"/>
          <p:cNvSpPr/>
          <p:nvPr/>
        </p:nvSpPr>
        <p:spPr>
          <a:xfrm>
            <a:off x="10667880" y="0"/>
            <a:ext cx="1519560" cy="1519560"/>
          </a:xfrm>
          <a:custGeom>
            <a:avLst/>
            <a:gdLst>
              <a:gd name="textAreaLeft" fmla="*/ 0 w 1519560"/>
              <a:gd name="textAreaRight" fmla="*/ 1523880 w 1519560"/>
              <a:gd name="textAreaTop" fmla="*/ 0 h 1519560"/>
              <a:gd name="textAreaBottom" fmla="*/ 1523880 h 1519560"/>
            </a:gdLst>
            <a:ahLst/>
            <a:cxn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581" name="Рисунок 43"/>
          <p:cNvPicPr/>
          <p:nvPr/>
        </p:nvPicPr>
        <p:blipFill>
          <a:blip r:embed="rId7"/>
          <a:stretch/>
        </p:blipFill>
        <p:spPr>
          <a:xfrm>
            <a:off x="4817880" y="1897920"/>
            <a:ext cx="2100600" cy="2152800"/>
          </a:xfrm>
          <a:prstGeom prst="rect">
            <a:avLst/>
          </a:prstGeom>
          <a:ln w="0">
            <a:noFill/>
          </a:ln>
        </p:spPr>
      </p:pic>
      <p:sp>
        <p:nvSpPr>
          <p:cNvPr id="582" name="TextBox 44"/>
          <p:cNvSpPr/>
          <p:nvPr/>
        </p:nvSpPr>
        <p:spPr>
          <a:xfrm>
            <a:off x="4184280" y="938160"/>
            <a:ext cx="291168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Телеграм-канал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TextBox 45"/>
          <p:cNvSpPr/>
          <p:nvPr/>
        </p:nvSpPr>
        <p:spPr>
          <a:xfrm>
            <a:off x="7481880" y="952200"/>
            <a:ext cx="294804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Сообщество ВКонтакте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u="sng" strike="noStrike" spc="-1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4" name="Рисунок 47"/>
          <p:cNvPicPr/>
          <p:nvPr/>
        </p:nvPicPr>
        <p:blipFill>
          <a:blip r:embed="rId8"/>
          <a:srcRect l="6670" t="7214" r="5325" b="7443"/>
          <a:stretch/>
        </p:blipFill>
        <p:spPr>
          <a:xfrm>
            <a:off x="7769880" y="1911240"/>
            <a:ext cx="2372040" cy="2300040"/>
          </a:xfrm>
          <a:prstGeom prst="rect">
            <a:avLst/>
          </a:prstGeom>
          <a:ln w="0">
            <a:noFill/>
          </a:ln>
        </p:spPr>
      </p:pic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5261760" y="-86760"/>
            <a:ext cx="5402520" cy="1194480"/>
          </a:xfrm>
          <a:prstGeom prst="rect">
            <a:avLst/>
          </a:prstGeom>
          <a:noFill/>
          <a:ln w="0">
            <a:noFill/>
          </a:ln>
        </p:spPr>
        <p:txBody>
          <a:bodyPr lIns="0" tIns="53280" rIns="0" bIns="0" anchor="ctr">
            <a:noAutofit/>
          </a:bodyPr>
          <a:lstStyle/>
          <a:p>
            <a:pPr marL="7920" indent="0" defTabSz="914400">
              <a:lnSpc>
                <a:spcPct val="90000"/>
              </a:lnSpc>
              <a:spcBef>
                <a:spcPts val="417"/>
              </a:spcBef>
              <a:buNone/>
              <a:tabLst>
                <a:tab pos="0" algn="l"/>
              </a:tabLst>
            </a:pPr>
            <a:r>
              <a:rPr lang="ru-RU" sz="2000" b="1" strike="noStrike" spc="-4">
                <a:solidFill>
                  <a:schemeClr val="dk1"/>
                </a:solidFill>
                <a:latin typeface="Calibri Light"/>
                <a:ea typeface="Arial"/>
              </a:rPr>
              <a:t>КАК</a:t>
            </a:r>
            <a:r>
              <a:rPr lang="ru-RU" sz="2000" b="1" strike="noStrike" spc="-15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8">
                <a:solidFill>
                  <a:schemeClr val="dk1"/>
                </a:solidFill>
                <a:latin typeface="Calibri Light"/>
                <a:ea typeface="Arial"/>
              </a:rPr>
              <a:t>ПОЛУЧИТЬ</a:t>
            </a:r>
            <a:r>
              <a:rPr lang="ru-RU" sz="2000" b="1" strike="noStrike" spc="-1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5">
                <a:solidFill>
                  <a:schemeClr val="dk1"/>
                </a:solidFill>
                <a:latin typeface="Calibri Light"/>
                <a:ea typeface="Arial"/>
              </a:rPr>
              <a:t>УСЛУГИ</a:t>
            </a:r>
            <a:r>
              <a:rPr lang="ru-RU" sz="2000" b="1" strike="noStrike" spc="-38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4">
                <a:solidFill>
                  <a:schemeClr val="dk1"/>
                </a:solidFill>
                <a:latin typeface="Calibri Light"/>
                <a:ea typeface="Arial"/>
              </a:rPr>
              <a:t>ФОНДА?</a:t>
            </a: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  <a:p>
            <a:pPr marL="7560" indent="0" defTabSz="914400">
              <a:lnSpc>
                <a:spcPct val="90000"/>
              </a:lnSpc>
              <a:spcBef>
                <a:spcPts val="269"/>
              </a:spcBef>
              <a:buNone/>
              <a:tabLst>
                <a:tab pos="0" algn="l"/>
              </a:tabLst>
            </a:pPr>
            <a:r>
              <a:rPr lang="ru-RU" sz="2000" b="1" strike="noStrike" spc="-21">
                <a:solidFill>
                  <a:schemeClr val="dk1"/>
                </a:solidFill>
                <a:latin typeface="Calibri Light"/>
                <a:ea typeface="Arial"/>
              </a:rPr>
              <a:t>ОБРАТИТЬСЯ</a:t>
            </a:r>
            <a:r>
              <a:rPr lang="ru-RU" sz="2000" b="1" strike="noStrike" spc="-18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">
                <a:solidFill>
                  <a:schemeClr val="dk1"/>
                </a:solidFill>
                <a:latin typeface="Calibri Light"/>
                <a:ea typeface="Arial"/>
              </a:rPr>
              <a:t>В</a:t>
            </a:r>
            <a:r>
              <a:rPr lang="ru-RU" sz="2000" b="1" strike="noStrike" spc="-29">
                <a:solidFill>
                  <a:schemeClr val="dk1"/>
                </a:solidFill>
                <a:latin typeface="Calibri Light"/>
                <a:ea typeface="Arial"/>
              </a:rPr>
              <a:t> </a:t>
            </a:r>
            <a:r>
              <a:rPr lang="ru-RU" sz="2000" b="1" strike="noStrike" spc="-1">
                <a:solidFill>
                  <a:schemeClr val="dk1"/>
                </a:solidFill>
                <a:latin typeface="Calibri Light"/>
                <a:ea typeface="Arial"/>
              </a:rPr>
              <a:t>ФОНД:</a:t>
            </a: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6" name="object 17"/>
          <p:cNvSpPr/>
          <p:nvPr/>
        </p:nvSpPr>
        <p:spPr>
          <a:xfrm>
            <a:off x="5006880" y="4599360"/>
            <a:ext cx="8069400" cy="145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 (843) 524 90 90	</a:t>
            </a:r>
            <a:r>
              <a:rPr lang="ru-RU" sz="1200" b="1" strike="noStrike" spc="-21">
                <a:solidFill>
                  <a:srgbClr val="672E17"/>
                </a:solidFill>
                <a:latin typeface="Calibri"/>
                <a:ea typeface="Arial"/>
              </a:rPr>
              <a:t>FPPRT.RU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|</a:t>
            </a: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МСП.РФ||МОИ СУБСИДИИ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31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914400">
              <a:lnSpc>
                <a:spcPct val="100000"/>
              </a:lnSpc>
              <a:tabLst>
                <a:tab pos="2858760" algn="l"/>
              </a:tabLst>
            </a:pP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INF</a:t>
            </a:r>
            <a:r>
              <a:rPr lang="ru-RU" sz="12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O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@FPP</a:t>
            </a:r>
            <a:r>
              <a:rPr lang="ru-RU" sz="1200" b="1" u="sng" strike="noStrike" spc="-55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R</a:t>
            </a:r>
            <a:r>
              <a:rPr lang="ru-RU" sz="1200" b="1" u="sng" strike="noStrike" spc="-126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T</a:t>
            </a:r>
            <a:r>
              <a:rPr lang="ru-RU" sz="1200" b="1" u="sng" strike="noStrike" spc="-4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.</a:t>
            </a:r>
            <a:r>
              <a:rPr lang="ru-RU" sz="1200" b="1" u="sng" strike="noStrike" spc="-1">
                <a:solidFill>
                  <a:srgbClr val="0563C1"/>
                </a:solidFill>
                <a:uFillTx/>
                <a:latin typeface="Calibri"/>
                <a:ea typeface="Arial"/>
                <a:hlinkClick r:id="rId9"/>
              </a:rPr>
              <a:t>RU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	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АЗАНЬ,</a:t>
            </a:r>
            <a:r>
              <a:rPr lang="ru-RU" sz="1200" b="1" strike="noStrike" spc="-6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80">
                <a:solidFill>
                  <a:srgbClr val="672E17"/>
                </a:solidFill>
                <a:latin typeface="Calibri"/>
                <a:ea typeface="Arial"/>
              </a:rPr>
              <a:t>У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Л.</a:t>
            </a:r>
            <a:r>
              <a:rPr lang="ru-RU" sz="1200" b="1" strike="noStrike" spc="-86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ПЕТЕРБУР</a:t>
            </a:r>
            <a:r>
              <a:rPr lang="ru-RU" sz="1200" b="1" strike="noStrike" spc="-49">
                <a:solidFill>
                  <a:srgbClr val="672E17"/>
                </a:solidFill>
                <a:latin typeface="Calibri"/>
                <a:ea typeface="Arial"/>
              </a:rPr>
              <a:t>Г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С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АЯ</a:t>
            </a: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28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3"/>
              </a:spcBef>
              <a:tabLst>
                <a:tab pos="2858760" algn="l"/>
              </a:tabLst>
            </a:pP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ОБРАТИТЬСЯ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 К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РЕГИОНАЛЬНЫМ</a:t>
            </a:r>
            <a:r>
              <a:rPr lang="ru-RU" sz="1200" b="1" strike="noStrike" spc="1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ПРЕДСТАВИТЕЛЯМ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r>
              <a:rPr lang="ru-RU" sz="1200" b="1" strike="noStrike" spc="-4">
                <a:solidFill>
                  <a:srgbClr val="672E17"/>
                </a:solidFill>
                <a:latin typeface="Calibri"/>
                <a:ea typeface="Arial"/>
              </a:rPr>
              <a:t>В</a:t>
            </a:r>
            <a:r>
              <a:rPr lang="ru-RU" sz="1200" b="1" strike="noStrike" spc="-9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МУНИЦИПАЛЬНЫХ</a:t>
            </a:r>
            <a:r>
              <a:rPr lang="ru-RU" sz="1200" b="1" strike="noStrike" spc="4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9">
                <a:solidFill>
                  <a:srgbClr val="672E17"/>
                </a:solidFill>
                <a:latin typeface="Calibri"/>
                <a:ea typeface="Arial"/>
              </a:rPr>
              <a:t>РАЙОНАХ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РЕСПУБЛИКИ </a:t>
            </a:r>
            <a:r>
              <a:rPr lang="ru-RU" sz="1200" b="1" strike="noStrike" spc="-35">
                <a:solidFill>
                  <a:srgbClr val="672E17"/>
                </a:solidFill>
                <a:latin typeface="Calibri"/>
                <a:ea typeface="Arial"/>
              </a:rPr>
              <a:t>ТАТАРСТАН </a:t>
            </a:r>
            <a:r>
              <a:rPr lang="ru-RU" sz="1200" b="1" strike="noStrike" spc="-32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>
                <a:solidFill>
                  <a:srgbClr val="672E17"/>
                </a:solidFill>
                <a:latin typeface="Calibri"/>
                <a:ea typeface="Arial"/>
              </a:rPr>
              <a:t>КОНТАКТЫ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ПО ТЕЛ.</a:t>
            </a:r>
            <a:r>
              <a:rPr lang="ru-RU" sz="1200" b="1" strike="noStrike" spc="-52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lang="ru-RU" sz="1200" b="1" strike="noStrike" spc="-7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">
                <a:solidFill>
                  <a:srgbClr val="672E17"/>
                </a:solidFill>
                <a:latin typeface="Calibri"/>
                <a:ea typeface="Arial"/>
              </a:rPr>
              <a:t>(843) 524 90 90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87" name="object 27"/>
          <p:cNvGrpSpPr/>
          <p:nvPr/>
        </p:nvGrpSpPr>
        <p:grpSpPr>
          <a:xfrm>
            <a:off x="7489440" y="4463640"/>
            <a:ext cx="313200" cy="312840"/>
            <a:chOff x="7489440" y="4463640"/>
            <a:chExt cx="313200" cy="312840"/>
          </a:xfrm>
        </p:grpSpPr>
        <p:sp>
          <p:nvSpPr>
            <p:cNvPr id="588" name="object 28"/>
            <p:cNvSpPr/>
            <p:nvPr/>
          </p:nvSpPr>
          <p:spPr>
            <a:xfrm>
              <a:off x="7489440" y="4463640"/>
              <a:ext cx="313200" cy="312840"/>
            </a:xfrm>
            <a:custGeom>
              <a:avLst/>
              <a:gdLst>
                <a:gd name="textAreaLeft" fmla="*/ 0 w 313200"/>
                <a:gd name="textAreaRight" fmla="*/ 317520 w 313200"/>
                <a:gd name="textAreaTop" fmla="*/ 0 h 312840"/>
                <a:gd name="textAreaBottom" fmla="*/ 317160 h 312840"/>
              </a:gdLst>
              <a:ahLst/>
              <a:cxnLst/>
              <a:rect l="textAreaLeft" t="textAreaTop" r="textAreaRight" b="textAreaBottom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89" name="object 29"/>
            <p:cNvPicPr/>
            <p:nvPr/>
          </p:nvPicPr>
          <p:blipFill>
            <a:blip r:embed="rId10"/>
            <a:stretch/>
          </p:blipFill>
          <p:spPr>
            <a:xfrm>
              <a:off x="7580160" y="4695840"/>
              <a:ext cx="187200" cy="64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0" name="object 30"/>
            <p:cNvSpPr/>
            <p:nvPr/>
          </p:nvSpPr>
          <p:spPr>
            <a:xfrm>
              <a:off x="7543080" y="4629600"/>
              <a:ext cx="175680" cy="87480"/>
            </a:xfrm>
            <a:custGeom>
              <a:avLst/>
              <a:gdLst>
                <a:gd name="textAreaLeft" fmla="*/ 0 w 175680"/>
                <a:gd name="textAreaRight" fmla="*/ 180000 w 175680"/>
                <a:gd name="textAreaTop" fmla="*/ 0 h 87480"/>
                <a:gd name="textAreaBottom" fmla="*/ 91800 h 8748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91" name="object 31"/>
            <p:cNvPicPr/>
            <p:nvPr/>
          </p:nvPicPr>
          <p:blipFill>
            <a:blip r:embed="rId11"/>
            <a:stretch/>
          </p:blipFill>
          <p:spPr>
            <a:xfrm>
              <a:off x="7753680" y="4629600"/>
              <a:ext cx="48240" cy="87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2" name="object 32"/>
            <p:cNvPicPr/>
            <p:nvPr/>
          </p:nvPicPr>
          <p:blipFill>
            <a:blip r:embed="rId12"/>
            <a:stretch/>
          </p:blipFill>
          <p:spPr>
            <a:xfrm>
              <a:off x="7588800" y="4629600"/>
              <a:ext cx="138240" cy="5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3" name="object 33"/>
            <p:cNvSpPr/>
            <p:nvPr/>
          </p:nvSpPr>
          <p:spPr>
            <a:xfrm>
              <a:off x="7542720" y="4523400"/>
              <a:ext cx="175680" cy="87480"/>
            </a:xfrm>
            <a:custGeom>
              <a:avLst/>
              <a:gdLst>
                <a:gd name="textAreaLeft" fmla="*/ 0 w 175680"/>
                <a:gd name="textAreaRight" fmla="*/ 180000 w 175680"/>
                <a:gd name="textAreaTop" fmla="*/ 0 h 87480"/>
                <a:gd name="textAreaBottom" fmla="*/ 91800 h 8748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94" name="object 34"/>
            <p:cNvPicPr/>
            <p:nvPr/>
          </p:nvPicPr>
          <p:blipFill>
            <a:blip r:embed="rId13"/>
            <a:stretch/>
          </p:blipFill>
          <p:spPr>
            <a:xfrm>
              <a:off x="7580160" y="4480560"/>
              <a:ext cx="222120" cy="130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95" name="object 35"/>
          <p:cNvGrpSpPr/>
          <p:nvPr/>
        </p:nvGrpSpPr>
        <p:grpSpPr>
          <a:xfrm>
            <a:off x="4612680" y="4482720"/>
            <a:ext cx="308520" cy="308160"/>
            <a:chOff x="4612680" y="4482720"/>
            <a:chExt cx="308520" cy="308160"/>
          </a:xfrm>
        </p:grpSpPr>
        <p:pic>
          <p:nvPicPr>
            <p:cNvPr id="596" name="object 36"/>
            <p:cNvPicPr/>
            <p:nvPr/>
          </p:nvPicPr>
          <p:blipFill>
            <a:blip r:embed="rId14"/>
            <a:stretch/>
          </p:blipFill>
          <p:spPr>
            <a:xfrm>
              <a:off x="4771440" y="4482720"/>
              <a:ext cx="149760" cy="147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7" name="object 37"/>
            <p:cNvSpPr/>
            <p:nvPr/>
          </p:nvSpPr>
          <p:spPr>
            <a:xfrm>
              <a:off x="4612680" y="4514400"/>
              <a:ext cx="277560" cy="276480"/>
            </a:xfrm>
            <a:custGeom>
              <a:avLst/>
              <a:gdLst>
                <a:gd name="textAreaLeft" fmla="*/ 0 w 277560"/>
                <a:gd name="textAreaRight" fmla="*/ 281880 w 277560"/>
                <a:gd name="textAreaTop" fmla="*/ 0 h 276480"/>
                <a:gd name="textAreaBottom" fmla="*/ 280800 h 27648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598" name="object 38"/>
          <p:cNvSpPr/>
          <p:nvPr/>
        </p:nvSpPr>
        <p:spPr>
          <a:xfrm>
            <a:off x="4600800" y="5293080"/>
            <a:ext cx="367920" cy="313920"/>
          </a:xfrm>
          <a:custGeom>
            <a:avLst/>
            <a:gdLst>
              <a:gd name="textAreaLeft" fmla="*/ 0 w 367920"/>
              <a:gd name="textAreaRight" fmla="*/ 372240 w 367920"/>
              <a:gd name="textAreaTop" fmla="*/ 0 h 313920"/>
              <a:gd name="textAreaBottom" fmla="*/ 318240 h 313920"/>
            </a:gdLst>
            <a:ahLst/>
            <a:cxnLst/>
            <a:rect l="textAreaLeft" t="textAreaTop" r="textAreaRight" b="textAreaBottom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599" name="object 19"/>
          <p:cNvGrpSpPr/>
          <p:nvPr/>
        </p:nvGrpSpPr>
        <p:grpSpPr>
          <a:xfrm>
            <a:off x="7587000" y="4942440"/>
            <a:ext cx="207360" cy="313560"/>
            <a:chOff x="7587000" y="4942440"/>
            <a:chExt cx="207360" cy="313560"/>
          </a:xfrm>
        </p:grpSpPr>
        <p:pic>
          <p:nvPicPr>
            <p:cNvPr id="600" name="object 20"/>
            <p:cNvPicPr/>
            <p:nvPr/>
          </p:nvPicPr>
          <p:blipFill>
            <a:blip r:embed="rId15"/>
            <a:stretch/>
          </p:blipFill>
          <p:spPr>
            <a:xfrm>
              <a:off x="7621560" y="5211360"/>
              <a:ext cx="144360" cy="44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1" name="object 21"/>
            <p:cNvPicPr/>
            <p:nvPr/>
          </p:nvPicPr>
          <p:blipFill>
            <a:blip r:embed="rId16"/>
            <a:stretch/>
          </p:blipFill>
          <p:spPr>
            <a:xfrm>
              <a:off x="7639200" y="4994280"/>
              <a:ext cx="103680" cy="10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2" name="object 22"/>
            <p:cNvSpPr/>
            <p:nvPr/>
          </p:nvSpPr>
          <p:spPr>
            <a:xfrm>
              <a:off x="7587000" y="4942440"/>
              <a:ext cx="207360" cy="287640"/>
            </a:xfrm>
            <a:custGeom>
              <a:avLst/>
              <a:gdLst>
                <a:gd name="textAreaLeft" fmla="*/ 0 w 207360"/>
                <a:gd name="textAreaRight" fmla="*/ 211680 w 207360"/>
                <a:gd name="textAreaTop" fmla="*/ 0 h 287640"/>
                <a:gd name="textAreaBottom" fmla="*/ 291960 h 287640"/>
              </a:gdLst>
              <a:ahLst/>
              <a:cxnLst/>
              <a:rect l="textAreaLeft" t="textAreaTop" r="textAreaRight" b="textAreaBottom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603" name="object 23"/>
          <p:cNvGrpSpPr/>
          <p:nvPr/>
        </p:nvGrpSpPr>
        <p:grpSpPr>
          <a:xfrm>
            <a:off x="4638240" y="4920480"/>
            <a:ext cx="312840" cy="222120"/>
            <a:chOff x="4638240" y="4920480"/>
            <a:chExt cx="312840" cy="222120"/>
          </a:xfrm>
        </p:grpSpPr>
        <p:sp>
          <p:nvSpPr>
            <p:cNvPr id="604" name="object 24"/>
            <p:cNvSpPr/>
            <p:nvPr/>
          </p:nvSpPr>
          <p:spPr>
            <a:xfrm>
              <a:off x="4638240" y="4920480"/>
              <a:ext cx="311040" cy="222120"/>
            </a:xfrm>
            <a:custGeom>
              <a:avLst/>
              <a:gdLst>
                <a:gd name="textAreaLeft" fmla="*/ 0 w 311040"/>
                <a:gd name="textAreaRight" fmla="*/ 315360 w 311040"/>
                <a:gd name="textAreaTop" fmla="*/ 0 h 222120"/>
                <a:gd name="textAreaBottom" fmla="*/ 226440 h 222120"/>
              </a:gdLst>
              <a:ahLst/>
              <a:cxnLst/>
              <a:rect l="textAreaLeft" t="textAreaTop" r="textAreaRight" b="textAreaBottom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05" name="object 25"/>
            <p:cNvPicPr/>
            <p:nvPr/>
          </p:nvPicPr>
          <p:blipFill>
            <a:blip r:embed="rId17"/>
            <a:stretch/>
          </p:blipFill>
          <p:spPr>
            <a:xfrm>
              <a:off x="4826880" y="5049720"/>
              <a:ext cx="124200" cy="79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6" name="object 26"/>
            <p:cNvSpPr/>
            <p:nvPr/>
          </p:nvSpPr>
          <p:spPr>
            <a:xfrm>
              <a:off x="4652640" y="4935240"/>
              <a:ext cx="298440" cy="180360"/>
            </a:xfrm>
            <a:custGeom>
              <a:avLst/>
              <a:gdLst>
                <a:gd name="textAreaLeft" fmla="*/ 0 w 298440"/>
                <a:gd name="textAreaRight" fmla="*/ 302760 w 298440"/>
                <a:gd name="textAreaTop" fmla="*/ 0 h 180360"/>
                <a:gd name="textAreaBottom" fmla="*/ 184680 h 180360"/>
              </a:gdLst>
              <a:ahLst/>
              <a:cxnLst/>
              <a:rect l="textAreaLeft" t="textAreaTop" r="textAreaRight" b="textAreaBottom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/>
          <p:cNvSpPr/>
          <p:nvPr/>
        </p:nvSpPr>
        <p:spPr>
          <a:xfrm>
            <a:off x="5701320" y="105840"/>
            <a:ext cx="489384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/>
          <p:cNvSpPr/>
          <p:nvPr/>
        </p:nvSpPr>
        <p:spPr>
          <a:xfrm>
            <a:off x="7878240" y="5728680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/>
          <p:cNvPicPr/>
          <p:nvPr/>
        </p:nvPicPr>
        <p:blipFill>
          <a:blip r:embed="rId2"/>
          <a:stretch/>
        </p:blipFill>
        <p:spPr>
          <a:xfrm>
            <a:off x="7170840" y="509940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/>
          <p:cNvPicPr/>
          <p:nvPr/>
        </p:nvPicPr>
        <p:blipFill>
          <a:blip r:embed="rId3"/>
          <a:stretch/>
        </p:blipFill>
        <p:spPr>
          <a:xfrm>
            <a:off x="7170840" y="5661000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/>
          <p:cNvPicPr/>
          <p:nvPr/>
        </p:nvPicPr>
        <p:blipFill>
          <a:blip r:embed="rId4"/>
          <a:stretch/>
        </p:blipFill>
        <p:spPr>
          <a:xfrm>
            <a:off x="7191000" y="6217920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/>
          <p:cNvSpPr/>
          <p:nvPr/>
        </p:nvSpPr>
        <p:spPr>
          <a:xfrm>
            <a:off x="6177600" y="5160240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/>
          <p:cNvSpPr/>
          <p:nvPr/>
        </p:nvSpPr>
        <p:spPr>
          <a:xfrm>
            <a:off x="6310080" y="5761080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/>
          <p:cNvSpPr/>
          <p:nvPr/>
        </p:nvSpPr>
        <p:spPr>
          <a:xfrm>
            <a:off x="6310080" y="6296400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/>
          <p:cNvSpPr/>
          <p:nvPr/>
        </p:nvSpPr>
        <p:spPr>
          <a:xfrm>
            <a:off x="5553360" y="61200"/>
            <a:ext cx="5189760" cy="8355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/>
          <p:cNvSpPr/>
          <p:nvPr/>
        </p:nvSpPr>
        <p:spPr>
          <a:xfrm>
            <a:off x="6001560" y="4974480"/>
            <a:ext cx="5107680" cy="360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/>
          <p:cNvSpPr/>
          <p:nvPr/>
        </p:nvSpPr>
        <p:spPr>
          <a:xfrm>
            <a:off x="7831080" y="4996800"/>
            <a:ext cx="164700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lang="ru-RU" sz="1800" b="1" strike="noStrike" spc="-26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35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sp>
        <p:nvSpPr>
          <p:cNvPr id="131" name="Прямоугольник 3"/>
          <p:cNvSpPr/>
          <p:nvPr/>
        </p:nvSpPr>
        <p:spPr>
          <a:xfrm>
            <a:off x="7865640" y="6186240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9,5 %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6"/>
          <p:cNvSpPr/>
          <p:nvPr/>
        </p:nvSpPr>
        <p:spPr>
          <a:xfrm>
            <a:off x="170640" y="1116360"/>
            <a:ext cx="6102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23"/>
          <p:cNvSpPr/>
          <p:nvPr/>
        </p:nvSpPr>
        <p:spPr>
          <a:xfrm>
            <a:off x="5250960" y="1050840"/>
            <a:ext cx="6093720" cy="398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субъекты МСП, отвечающие хотя бы одному из требований: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а) 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  общероссийского классификатора видов экономической деятельности ОК 029-2014 (КДЕС Ред. 2); 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б) 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в) 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г) имеющий в 2023 и/или в 2024 году действующий экспортный контракт с подтвержденной отгрузкой;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д) состоят в реестре малых технологических компаний в соответствии с   Федеральным законом от 04.08.2023 № 478-ФЗ; 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>
                <a:solidFill>
                  <a:schemeClr val="dk1"/>
                </a:solidFill>
                <a:latin typeface="Calibri"/>
                <a:ea typeface="Arial"/>
              </a:rPr>
              <a:t>е) 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  <a:endParaRPr lang="ru-RU" sz="12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"/>
          <p:cNvPicPr/>
          <p:nvPr/>
        </p:nvPicPr>
        <p:blipFill>
          <a:blip r:embed="rId3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grpSp>
        <p:nvGrpSpPr>
          <p:cNvPr id="135" name="Группа 11"/>
          <p:cNvGrpSpPr/>
          <p:nvPr/>
        </p:nvGrpSpPr>
        <p:grpSpPr>
          <a:xfrm>
            <a:off x="5505120" y="83880"/>
            <a:ext cx="5988960" cy="6454800"/>
            <a:chOff x="5505120" y="83880"/>
            <a:chExt cx="5988960" cy="6454800"/>
          </a:xfrm>
        </p:grpSpPr>
        <p:sp>
          <p:nvSpPr>
            <p:cNvPr id="136" name="Прямоугольник 94"/>
            <p:cNvSpPr/>
            <p:nvPr/>
          </p:nvSpPr>
          <p:spPr>
            <a:xfrm>
              <a:off x="6286680" y="1039680"/>
              <a:ext cx="5207400" cy="373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СМСП, основной вид деятельности, которых входит в один из разделов: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B «Добыча полезных ископаемых»;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D «Обеспечение электрической энергией, газом и паром; кондиционирование воздуха»;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E «Водоснабжение; водоотведение, организация сбора и утилизации отходов, деятельность по ликвидации загрязнений»;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F  «Строительство»;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H «Транспортировка и хранение»;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L «Деятельность по операциям с недвижимым имуществом»;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M «Деятельность профессиональная, научная и техническая»;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Q «Деятельность в области здравоохранения и социальных услуг»;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 R «Деятельность в области культуры, спорта, организации досуга и развлечений»;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-  S «Предоставление прочих видов услуг» 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300" b="1" strike="noStrike" spc="-15">
                  <a:solidFill>
                    <a:srgbClr val="C79363"/>
                  </a:solidFill>
                  <a:latin typeface="Calibri"/>
                  <a:ea typeface="Arial"/>
                </a:rPr>
                <a:t>общероссийского классификатора видов экономической деятельности ОК 029-2014 (КДЕС Ред. 2).</a:t>
              </a:r>
              <a:endParaRPr lang="ru-RU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Прямоугольник 95"/>
            <p:cNvSpPr/>
            <p:nvPr/>
          </p:nvSpPr>
          <p:spPr>
            <a:xfrm>
              <a:off x="5509440" y="169920"/>
              <a:ext cx="5095080" cy="974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2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МИКРОФИНАНСОВЫЙ ПРОДУКТ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«СОДЕЙСТВИЕ»</a:t>
              </a:r>
              <a:endParaRPr lang="ru-RU" sz="2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8" name="Группа 13"/>
            <p:cNvGrpSpPr/>
            <p:nvPr/>
          </p:nvGrpSpPr>
          <p:grpSpPr>
            <a:xfrm>
              <a:off x="5505120" y="4492440"/>
              <a:ext cx="3885480" cy="2046240"/>
              <a:chOff x="5505120" y="4492440"/>
              <a:chExt cx="3885480" cy="2046240"/>
            </a:xfrm>
          </p:grpSpPr>
          <p:sp>
            <p:nvSpPr>
              <p:cNvPr id="139" name="Прямоугольник 97"/>
              <p:cNvSpPr/>
              <p:nvPr/>
            </p:nvSpPr>
            <p:spPr>
              <a:xfrm>
                <a:off x="7385040" y="4492440"/>
                <a:ext cx="1800000" cy="639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от 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300 тысяч 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до </a:t>
                </a:r>
                <a:r>
                  <a:rPr lang="en-US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5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 млн </a:t>
                </a: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рублей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Прямоугольник 98"/>
              <p:cNvSpPr/>
              <p:nvPr/>
            </p:nvSpPr>
            <p:spPr>
              <a:xfrm>
                <a:off x="7385040" y="5198400"/>
                <a:ext cx="200556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от 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3</a:t>
                </a:r>
                <a:r>
                  <a:rPr lang="ru-RU" sz="1800" b="1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 </a:t>
                </a: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до 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36</a:t>
                </a: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 месяцев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41" name="Picture 5" descr="https://stomatologspb.ru/wp-content/uploads/ruble_PNG26.png"/>
              <p:cNvPicPr/>
              <p:nvPr/>
            </p:nvPicPr>
            <p:blipFill>
              <a:blip r:embed="rId4"/>
              <a:stretch/>
            </p:blipFill>
            <p:spPr>
              <a:xfrm>
                <a:off x="6705000" y="4597560"/>
                <a:ext cx="352080" cy="375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42" name="Picture 7" descr="https://xn----8sbkdgnibjafxdci9g.xn--p1ai/wp-content/uploads/2019/12/srok-obuchenija.png"/>
              <p:cNvPicPr/>
              <p:nvPr/>
            </p:nvPicPr>
            <p:blipFill>
              <a:blip r:embed="rId5"/>
              <a:stretch/>
            </p:blipFill>
            <p:spPr>
              <a:xfrm>
                <a:off x="6705000" y="5192280"/>
                <a:ext cx="352080" cy="375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43" name="Picture 33" descr="https://xn--b1aqpp2b.xn----8sbg5beewf.xn--p1ai/images/9519f396-be5f-62ad-b139-a010fd802c7a.png"/>
              <p:cNvPicPr/>
              <p:nvPr/>
            </p:nvPicPr>
            <p:blipFill>
              <a:blip r:embed="rId6"/>
              <a:stretch/>
            </p:blipFill>
            <p:spPr>
              <a:xfrm>
                <a:off x="6755400" y="6162840"/>
                <a:ext cx="352080" cy="3481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44" name="Прямоугольник 103"/>
              <p:cNvSpPr/>
              <p:nvPr/>
            </p:nvSpPr>
            <p:spPr>
              <a:xfrm>
                <a:off x="5505120" y="4689720"/>
                <a:ext cx="96300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СУММА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5" name="Прямоугольник 104"/>
              <p:cNvSpPr/>
              <p:nvPr/>
            </p:nvSpPr>
            <p:spPr>
              <a:xfrm>
                <a:off x="5582880" y="5184720"/>
                <a:ext cx="70380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СРОК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6" name="Прямоугольник 105"/>
              <p:cNvSpPr/>
              <p:nvPr/>
            </p:nvSpPr>
            <p:spPr>
              <a:xfrm>
                <a:off x="5620320" y="6174000"/>
                <a:ext cx="93096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СТАВКА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47" name="Скругленный прямоугольник 15"/>
            <p:cNvSpPr/>
            <p:nvPr/>
          </p:nvSpPr>
          <p:spPr>
            <a:xfrm>
              <a:off x="5509440" y="83880"/>
              <a:ext cx="5095080" cy="8722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48" name="Кольцо 11"/>
            <p:cNvSpPr/>
            <p:nvPr/>
          </p:nvSpPr>
          <p:spPr>
            <a:xfrm>
              <a:off x="5582880" y="1325520"/>
              <a:ext cx="308160" cy="328320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2400" b="0" strike="noStrike" spc="-1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49" name="Прямоугольник 141"/>
          <p:cNvSpPr/>
          <p:nvPr/>
        </p:nvSpPr>
        <p:spPr>
          <a:xfrm>
            <a:off x="7455600" y="5621760"/>
            <a:ext cx="394308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От ½ ключевой ставки Банка России до ключевой ставки Банка России + 5%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Box 25"/>
          <p:cNvSpPr/>
          <p:nvPr/>
        </p:nvSpPr>
        <p:spPr>
          <a:xfrm>
            <a:off x="131400" y="1024560"/>
            <a:ext cx="61243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2"/>
          <p:cNvPicPr/>
          <p:nvPr/>
        </p:nvPicPr>
        <p:blipFill>
          <a:blip r:embed="rId2"/>
          <a:srcRect t="1691" r="61227"/>
          <a:stretch/>
        </p:blipFill>
        <p:spPr>
          <a:xfrm>
            <a:off x="0" y="0"/>
            <a:ext cx="4806360" cy="6856560"/>
          </a:xfrm>
          <a:prstGeom prst="rect">
            <a:avLst/>
          </a:prstGeom>
          <a:ln w="0">
            <a:noFill/>
          </a:ln>
        </p:spPr>
      </p:pic>
      <p:sp>
        <p:nvSpPr>
          <p:cNvPr id="152" name="Прямоугольник 142"/>
          <p:cNvSpPr/>
          <p:nvPr/>
        </p:nvSpPr>
        <p:spPr>
          <a:xfrm>
            <a:off x="5919480" y="522720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rgbClr val="562212"/>
                </a:solidFill>
                <a:latin typeface="Calibri"/>
                <a:ea typeface="Arial"/>
              </a:rPr>
              <a:t>ФИНАНСОВЫЙ ПРОДУКТ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alibri"/>
                <a:ea typeface="Arial"/>
              </a:rPr>
              <a:t>«Полезная модель»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Скругленный прямоугольник 3"/>
          <p:cNvSpPr/>
          <p:nvPr/>
        </p:nvSpPr>
        <p:spPr>
          <a:xfrm>
            <a:off x="5919480" y="440640"/>
            <a:ext cx="5189040" cy="8344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4" name="Прямоугольник 143"/>
          <p:cNvSpPr/>
          <p:nvPr/>
        </p:nvSpPr>
        <p:spPr>
          <a:xfrm>
            <a:off x="7835760" y="3406680"/>
            <a:ext cx="19296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6 млн рублей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15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144"/>
          <p:cNvSpPr/>
          <p:nvPr/>
        </p:nvSpPr>
        <p:spPr>
          <a:xfrm>
            <a:off x="7753320" y="4227480"/>
            <a:ext cx="2121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37</a:t>
            </a:r>
            <a:r>
              <a:rPr lang="ru-RU" sz="1800" b="1" strike="noStrike" spc="-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48</a:t>
            </a: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145"/>
          <p:cNvSpPr/>
          <p:nvPr/>
        </p:nvSpPr>
        <p:spPr>
          <a:xfrm>
            <a:off x="7820280" y="4885200"/>
            <a:ext cx="3417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7%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Picture 8" descr="https://stomatologspb.ru/wp-content/uploads/ruble_PNG26.png"/>
          <p:cNvPicPr/>
          <p:nvPr/>
        </p:nvPicPr>
        <p:blipFill>
          <a:blip r:embed="rId3"/>
          <a:stretch/>
        </p:blipFill>
        <p:spPr>
          <a:xfrm>
            <a:off x="7236000" y="354960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34" descr="https://xn----8sbkdgnibjafxdci9g.xn--p1ai/wp-content/uploads/2019/12/srok-obuchenija.png"/>
          <p:cNvPicPr/>
          <p:nvPr/>
        </p:nvPicPr>
        <p:blipFill>
          <a:blip r:embed="rId4"/>
          <a:stretch/>
        </p:blipFill>
        <p:spPr>
          <a:xfrm>
            <a:off x="7153200" y="423216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35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148880" y="4869360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60" name="Прямоугольник 146"/>
          <p:cNvSpPr/>
          <p:nvPr/>
        </p:nvSpPr>
        <p:spPr>
          <a:xfrm>
            <a:off x="6137640" y="3560400"/>
            <a:ext cx="963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Прямоугольник 147"/>
          <p:cNvSpPr/>
          <p:nvPr/>
        </p:nvSpPr>
        <p:spPr>
          <a:xfrm>
            <a:off x="6170040" y="4242600"/>
            <a:ext cx="704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Прямоугольник 148"/>
          <p:cNvSpPr/>
          <p:nvPr/>
        </p:nvSpPr>
        <p:spPr>
          <a:xfrm>
            <a:off x="6164640" y="4875840"/>
            <a:ext cx="931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рямоугольник 149"/>
          <p:cNvSpPr/>
          <p:nvPr/>
        </p:nvSpPr>
        <p:spPr>
          <a:xfrm>
            <a:off x="6665040" y="1495800"/>
            <a:ext cx="5303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lang="ru-RU" sz="1800" b="1" strike="noStrike" spc="5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lang="ru-RU" sz="1800" b="1" strike="noStrike" spc="75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800" b="1" strike="noStrike" spc="43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800" b="1" strike="noStrike" spc="49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Татарстан, реализующих приоритетные проекты.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Под залог интеллектуальной собственности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Кольцо 3"/>
          <p:cNvSpPr/>
          <p:nvPr/>
        </p:nvSpPr>
        <p:spPr>
          <a:xfrm>
            <a:off x="6065640" y="1612800"/>
            <a:ext cx="313920" cy="3139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65" name="Прямая соединительная линия 8"/>
          <p:cNvCxnSpPr/>
          <p:nvPr/>
        </p:nvCxnSpPr>
        <p:spPr>
          <a:xfrm>
            <a:off x="5950080" y="3250080"/>
            <a:ext cx="5109840" cy="144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66" name="TextBox 3"/>
          <p:cNvSpPr/>
          <p:nvPr/>
        </p:nvSpPr>
        <p:spPr>
          <a:xfrm>
            <a:off x="90360" y="1183320"/>
            <a:ext cx="6190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/>
          <p:cNvSpPr/>
          <p:nvPr/>
        </p:nvSpPr>
        <p:spPr>
          <a:xfrm>
            <a:off x="8135280" y="2829240"/>
            <a:ext cx="1799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/>
          <p:cNvSpPr/>
          <p:nvPr/>
        </p:nvSpPr>
        <p:spPr>
          <a:xfrm>
            <a:off x="8136360" y="3681000"/>
            <a:ext cx="2121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/>
          <p:cNvSpPr/>
          <p:nvPr/>
        </p:nvSpPr>
        <p:spPr>
          <a:xfrm>
            <a:off x="8120520" y="4277160"/>
            <a:ext cx="394920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296960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/>
          <p:cNvSpPr/>
          <p:nvPr/>
        </p:nvSpPr>
        <p:spPr>
          <a:xfrm>
            <a:off x="5663880" y="2970000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/>
          <p:cNvSpPr/>
          <p:nvPr/>
        </p:nvSpPr>
        <p:spPr>
          <a:xfrm>
            <a:off x="5663880" y="3659400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/>
          <p:cNvSpPr/>
          <p:nvPr/>
        </p:nvSpPr>
        <p:spPr>
          <a:xfrm>
            <a:off x="5660640" y="4318560"/>
            <a:ext cx="4124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16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4920" cy="6855120"/>
          </a:xfrm>
          <a:prstGeom prst="rect">
            <a:avLst/>
          </a:prstGeom>
          <a:ln w="0">
            <a:noFill/>
          </a:ln>
        </p:spPr>
      </p:pic>
      <p:sp>
        <p:nvSpPr>
          <p:cNvPr id="177" name="Прямоугольник 158"/>
          <p:cNvSpPr/>
          <p:nvPr/>
        </p:nvSpPr>
        <p:spPr>
          <a:xfrm>
            <a:off x="5919480" y="522720"/>
            <a:ext cx="5187600" cy="79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/>
          <p:cNvGrpSpPr/>
          <p:nvPr/>
        </p:nvGrpSpPr>
        <p:grpSpPr>
          <a:xfrm>
            <a:off x="5919480" y="126720"/>
            <a:ext cx="5329080" cy="1146960"/>
            <a:chOff x="5919480" y="126720"/>
            <a:chExt cx="5329080" cy="1146960"/>
          </a:xfrm>
        </p:grpSpPr>
        <p:sp>
          <p:nvSpPr>
            <p:cNvPr id="179" name="Скругленный прямоугольник 28"/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/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/>
          <p:cNvSpPr/>
          <p:nvPr/>
        </p:nvSpPr>
        <p:spPr>
          <a:xfrm>
            <a:off x="6239880" y="1495800"/>
            <a:ext cx="594900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Субъектам</a:t>
            </a:r>
            <a:r>
              <a:rPr lang="ru-RU" sz="1600" b="1" strike="noStrike" spc="63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600" b="1" strike="noStrike" spc="32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600" b="1" strike="noStrike" spc="38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lang="ru-RU" sz="1600" b="1" strike="noStrike" spc="-7">
                <a:solidFill>
                  <a:srgbClr val="EB5C32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>
                <a:solidFill>
                  <a:srgbClr val="C79363"/>
                </a:solidFill>
                <a:latin typeface="Calibri"/>
                <a:ea typeface="Arial"/>
              </a:rPr>
              <a:t>для приобретения оборудования, товаров, материалов, необходимых для осуществления предпринимательской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Кольцо 6"/>
          <p:cNvSpPr/>
          <p:nvPr/>
        </p:nvSpPr>
        <p:spPr>
          <a:xfrm>
            <a:off x="6065640" y="1612800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/>
          <p:cNvCxnSpPr/>
          <p:nvPr/>
        </p:nvCxnSpPr>
        <p:spPr>
          <a:xfrm>
            <a:off x="5989320" y="2380680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/>
          <p:cNvSpPr/>
          <p:nvPr/>
        </p:nvSpPr>
        <p:spPr>
          <a:xfrm>
            <a:off x="203400" y="11908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169"/>
          <p:cNvSpPr/>
          <p:nvPr/>
        </p:nvSpPr>
        <p:spPr>
          <a:xfrm>
            <a:off x="8135640" y="2829240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170"/>
          <p:cNvSpPr/>
          <p:nvPr/>
        </p:nvSpPr>
        <p:spPr>
          <a:xfrm>
            <a:off x="8132040" y="3681000"/>
            <a:ext cx="1578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171"/>
          <p:cNvSpPr/>
          <p:nvPr/>
        </p:nvSpPr>
        <p:spPr>
          <a:xfrm>
            <a:off x="8120520" y="4277160"/>
            <a:ext cx="39492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2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36600" y="297252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21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36600" y="368568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22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30480" y="4296960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91" name="Прямоугольник 172"/>
          <p:cNvSpPr/>
          <p:nvPr/>
        </p:nvSpPr>
        <p:spPr>
          <a:xfrm>
            <a:off x="5087880" y="2972520"/>
            <a:ext cx="38106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173"/>
          <p:cNvSpPr/>
          <p:nvPr/>
        </p:nvSpPr>
        <p:spPr>
          <a:xfrm>
            <a:off x="5807880" y="3702600"/>
            <a:ext cx="29422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174"/>
          <p:cNvSpPr/>
          <p:nvPr/>
        </p:nvSpPr>
        <p:spPr>
          <a:xfrm>
            <a:off x="5375880" y="4306320"/>
            <a:ext cx="4052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Рисунок 17"/>
          <p:cNvPicPr/>
          <p:nvPr/>
        </p:nvPicPr>
        <p:blipFill>
          <a:blip r:embed="rId5"/>
          <a:srcRect t="1691" r="61227"/>
          <a:stretch/>
        </p:blipFill>
        <p:spPr>
          <a:xfrm>
            <a:off x="0" y="0"/>
            <a:ext cx="4804920" cy="6855120"/>
          </a:xfrm>
          <a:prstGeom prst="rect">
            <a:avLst/>
          </a:prstGeom>
          <a:ln w="0">
            <a:noFill/>
          </a:ln>
        </p:spPr>
      </p:pic>
      <p:sp>
        <p:nvSpPr>
          <p:cNvPr id="195" name="Прямоугольник 175"/>
          <p:cNvSpPr/>
          <p:nvPr/>
        </p:nvSpPr>
        <p:spPr>
          <a:xfrm>
            <a:off x="6171480" y="303120"/>
            <a:ext cx="5187600" cy="12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Группа 4"/>
          <p:cNvGrpSpPr/>
          <p:nvPr/>
        </p:nvGrpSpPr>
        <p:grpSpPr>
          <a:xfrm>
            <a:off x="5989320" y="-208800"/>
            <a:ext cx="5329440" cy="1725120"/>
            <a:chOff x="5989320" y="-208800"/>
            <a:chExt cx="5329440" cy="1725120"/>
          </a:xfrm>
        </p:grpSpPr>
        <p:sp>
          <p:nvSpPr>
            <p:cNvPr id="197" name="Скругленный прямоугольник 49"/>
            <p:cNvSpPr/>
            <p:nvPr/>
          </p:nvSpPr>
          <p:spPr>
            <a:xfrm>
              <a:off x="5989320" y="262800"/>
              <a:ext cx="5187600" cy="1253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98" name="Прямоугольник 176"/>
            <p:cNvSpPr/>
            <p:nvPr/>
          </p:nvSpPr>
          <p:spPr>
            <a:xfrm>
              <a:off x="8824680" y="-208800"/>
              <a:ext cx="2494080" cy="61128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99" name="Прямоугольник 177"/>
          <p:cNvSpPr/>
          <p:nvPr/>
        </p:nvSpPr>
        <p:spPr>
          <a:xfrm>
            <a:off x="6684120" y="1728720"/>
            <a:ext cx="53017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>
                <a:solidFill>
                  <a:srgbClr val="C79363"/>
                </a:solidFill>
                <a:latin typeface="Calibri"/>
                <a:ea typeface="Arial"/>
              </a:rPr>
              <a:t>Резидентам промышленных парков Р</a:t>
            </a:r>
            <a:r>
              <a:rPr lang="ru-RU" sz="1800" b="1" strike="noStrike" spc="-7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lang="ru-RU" sz="1800" b="1" strike="noStrike" spc="38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Кольцо 7"/>
          <p:cNvSpPr/>
          <p:nvPr/>
        </p:nvSpPr>
        <p:spPr>
          <a:xfrm>
            <a:off x="6213600" y="1722600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01" name="Прямая соединительная линия 5"/>
          <p:cNvCxnSpPr/>
          <p:nvPr/>
        </p:nvCxnSpPr>
        <p:spPr>
          <a:xfrm>
            <a:off x="6222960" y="2636640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202" name="TextBox 15"/>
          <p:cNvSpPr/>
          <p:nvPr/>
        </p:nvSpPr>
        <p:spPr>
          <a:xfrm>
            <a:off x="203400" y="11908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араллелограмм 6"/>
          <p:cNvSpPr/>
          <p:nvPr/>
        </p:nvSpPr>
        <p:spPr>
          <a:xfrm>
            <a:off x="210960" y="234360"/>
            <a:ext cx="780480" cy="664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1" name="object 2"/>
          <p:cNvSpPr/>
          <p:nvPr/>
        </p:nvSpPr>
        <p:spPr>
          <a:xfrm>
            <a:off x="235800" y="1718640"/>
            <a:ext cx="5523480" cy="900720"/>
          </a:xfrm>
          <a:custGeom>
            <a:avLst/>
            <a:gdLst>
              <a:gd name="textAreaLeft" fmla="*/ 0 w 5523480"/>
              <a:gd name="textAreaRight" fmla="*/ 5524200 w 5523480"/>
              <a:gd name="textAreaTop" fmla="*/ 0 h 900720"/>
              <a:gd name="textAreaBottom" fmla="*/ 901440 h 900720"/>
            </a:gdLst>
            <a:ahLst/>
            <a:cxnLst/>
            <a:rect l="textAreaLeft" t="textAreaTop" r="textAreaRight" b="textAreaBottom"/>
            <a:pathLst>
              <a:path w="5547130" h="824979">
                <a:moveTo>
                  <a:pt x="0" y="0"/>
                </a:moveTo>
                <a:lnTo>
                  <a:pt x="5490726" y="29822"/>
                </a:lnTo>
                <a:lnTo>
                  <a:pt x="5547130" y="805052"/>
                </a:lnTo>
                <a:lnTo>
                  <a:pt x="56836" y="82497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08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TextBox 27"/>
          <p:cNvSpPr/>
          <p:nvPr/>
        </p:nvSpPr>
        <p:spPr>
          <a:xfrm>
            <a:off x="223200" y="1735200"/>
            <a:ext cx="5405400" cy="76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3" name="Прямоугольник 24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Прямоугольник 49"/>
          <p:cNvSpPr/>
          <p:nvPr/>
        </p:nvSpPr>
        <p:spPr>
          <a:xfrm>
            <a:off x="360000" y="2960280"/>
            <a:ext cx="52686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СЕРТИФИКАЦИЯ ПРОДУКЦИИ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Параллелограмм 7"/>
          <p:cNvSpPr/>
          <p:nvPr/>
        </p:nvSpPr>
        <p:spPr>
          <a:xfrm>
            <a:off x="879480" y="21636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6" name="Прямоугольник 50"/>
          <p:cNvSpPr/>
          <p:nvPr/>
        </p:nvSpPr>
        <p:spPr>
          <a:xfrm>
            <a:off x="808200" y="232920"/>
            <a:ext cx="10947960" cy="1186920"/>
          </a:xfrm>
          <a:custGeom>
            <a:avLst/>
            <a:gdLst>
              <a:gd name="textAreaLeft" fmla="*/ 0 w 10947960"/>
              <a:gd name="textAreaRight" fmla="*/ 10948680 w 10947960"/>
              <a:gd name="textAreaTop" fmla="*/ 0 h 1186920"/>
              <a:gd name="textAreaBottom" fmla="*/ 1187280 h 1186920"/>
            </a:gdLst>
            <a:ahLst/>
            <a:cxnLst/>
            <a:rect l="textAreaLeft" t="textAreaTop" r="textAreaRight" b="textAreaBottom"/>
            <a:pathLst>
              <a:path w="10735217" h="745777">
                <a:moveTo>
                  <a:pt x="273378" y="634308"/>
                </a:moveTo>
                <a:lnTo>
                  <a:pt x="0" y="0"/>
                </a:lnTo>
                <a:lnTo>
                  <a:pt x="10645560" y="0"/>
                </a:lnTo>
                <a:cubicBezTo>
                  <a:pt x="10645560" y="217721"/>
                  <a:pt x="10735217" y="745777"/>
                  <a:pt x="10735217" y="745777"/>
                </a:cubicBez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«МОЙ БИЗНЕС» на условиях софинансирования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30"/>
          <p:cNvSpPr/>
          <p:nvPr/>
        </p:nvSpPr>
        <p:spPr>
          <a:xfrm>
            <a:off x="6155280" y="1238040"/>
            <a:ext cx="5612400" cy="104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Box 31"/>
          <p:cNvSpPr/>
          <p:nvPr/>
        </p:nvSpPr>
        <p:spPr>
          <a:xfrm>
            <a:off x="6059160" y="3620520"/>
            <a:ext cx="5620680" cy="130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Услуга включает в себя помощь в подготовке заявок на торги любой сложности с гарантией допуска, сопровождение участников в рамках 44-ФЗ и 223-ФЗ, а также техническую поддержку и обучение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(софинансирование до 50 %, но не более 500 000 руб.)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Прямоугольник 151"/>
          <p:cNvSpPr/>
          <p:nvPr/>
        </p:nvSpPr>
        <p:spPr>
          <a:xfrm>
            <a:off x="4240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1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32"/>
          <p:cNvSpPr/>
          <p:nvPr/>
        </p:nvSpPr>
        <p:spPr>
          <a:xfrm>
            <a:off x="6208200" y="225396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31" name="TextBox 199"/>
          <p:cNvSpPr/>
          <p:nvPr/>
        </p:nvSpPr>
        <p:spPr>
          <a:xfrm>
            <a:off x="5920200" y="2955600"/>
            <a:ext cx="5835960" cy="76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СОПРОВОЖДЕНИЕ ТОРГОВ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2" name="Группа 14"/>
          <p:cNvGrpSpPr/>
          <p:nvPr/>
        </p:nvGrpSpPr>
        <p:grpSpPr>
          <a:xfrm>
            <a:off x="572760" y="2916720"/>
            <a:ext cx="5347440" cy="620280"/>
            <a:chOff x="572760" y="2916720"/>
            <a:chExt cx="5347440" cy="620280"/>
          </a:xfrm>
        </p:grpSpPr>
        <p:sp>
          <p:nvSpPr>
            <p:cNvPr id="233" name="Скругленный прямоугольник 16"/>
            <p:cNvSpPr/>
            <p:nvPr/>
          </p:nvSpPr>
          <p:spPr>
            <a:xfrm>
              <a:off x="572760" y="3181320"/>
              <a:ext cx="5347440" cy="35568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4" name="Прямоугольник 11"/>
            <p:cNvSpPr/>
            <p:nvPr/>
          </p:nvSpPr>
          <p:spPr>
            <a:xfrm>
              <a:off x="5283000" y="2916720"/>
              <a:ext cx="191880" cy="259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235" name="Группа 16"/>
          <p:cNvGrpSpPr/>
          <p:nvPr/>
        </p:nvGrpSpPr>
        <p:grpSpPr>
          <a:xfrm>
            <a:off x="1611360" y="5069160"/>
            <a:ext cx="9087840" cy="507240"/>
            <a:chOff x="1611360" y="5069160"/>
            <a:chExt cx="9087840" cy="507240"/>
          </a:xfrm>
        </p:grpSpPr>
        <p:sp>
          <p:nvSpPr>
            <p:cNvPr id="236" name="Скругленный прямоугольник 19"/>
            <p:cNvSpPr/>
            <p:nvPr/>
          </p:nvSpPr>
          <p:spPr>
            <a:xfrm>
              <a:off x="1611360" y="5198040"/>
              <a:ext cx="9087840" cy="3783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7" name="Прямоугольник 48"/>
            <p:cNvSpPr/>
            <p:nvPr/>
          </p:nvSpPr>
          <p:spPr>
            <a:xfrm>
              <a:off x="9663840" y="5069160"/>
              <a:ext cx="322560" cy="1731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238" name="Группа 19"/>
          <p:cNvGrpSpPr/>
          <p:nvPr/>
        </p:nvGrpSpPr>
        <p:grpSpPr>
          <a:xfrm>
            <a:off x="6052680" y="3066480"/>
            <a:ext cx="5621040" cy="470520"/>
            <a:chOff x="6052680" y="3066480"/>
            <a:chExt cx="5621040" cy="470520"/>
          </a:xfrm>
        </p:grpSpPr>
        <p:sp>
          <p:nvSpPr>
            <p:cNvPr id="239" name="Скругленный прямоугольник 18"/>
            <p:cNvSpPr/>
            <p:nvPr/>
          </p:nvSpPr>
          <p:spPr>
            <a:xfrm>
              <a:off x="6052680" y="3186000"/>
              <a:ext cx="5621040" cy="3510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40" name="Прямоугольник 12"/>
            <p:cNvSpPr/>
            <p:nvPr/>
          </p:nvSpPr>
          <p:spPr>
            <a:xfrm>
              <a:off x="11032200" y="3066480"/>
              <a:ext cx="201960" cy="2556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41" name="Прямоугольник 1"/>
          <p:cNvSpPr/>
          <p:nvPr/>
        </p:nvSpPr>
        <p:spPr>
          <a:xfrm>
            <a:off x="572760" y="1191600"/>
            <a:ext cx="11136240" cy="201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Экспортно ориентированных субъектов МСП, которые в 2024 г. и/или в 2025 г. заключили экспортный контракт;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Имеющих статус малой технологической компании;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Резидентов индустриальных 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Субъектов МСП, основным видом деятельности которых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Прямоугольник 2"/>
          <p:cNvSpPr/>
          <p:nvPr/>
        </p:nvSpPr>
        <p:spPr>
          <a:xfrm>
            <a:off x="517320" y="3611520"/>
            <a:ext cx="531864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Услуга включает в себя сертификацию товаров, работ и услуг субъектов МСП, а также сертификации (при наличии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соответствующей квалификации) субъектов МСП по системе менеджмента качества в соответствии с международными стандартами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(софинансирование до 50 %, но не более 500 000 руб.)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Прямоугольник 4"/>
          <p:cNvSpPr/>
          <p:nvPr/>
        </p:nvSpPr>
        <p:spPr>
          <a:xfrm>
            <a:off x="1705320" y="4719960"/>
            <a:ext cx="871308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                 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УЧАСТИЕ В ВЫСТАВОЧНО-ЯРМАРОЧНЫХ МЕРОПРИЯТИЯХ НА ТЕРРИТОРИИ РФ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7"/>
          <p:cNvSpPr/>
          <p:nvPr/>
        </p:nvSpPr>
        <p:spPr>
          <a:xfrm rot="10800000" flipV="1">
            <a:off x="545400" y="5403240"/>
            <a:ext cx="1140660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Услуга по участию в выставочно-ярмарочном мероприятии на территории Российской Федерации включает в себя: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оплату регистрационного сбора, аренду выставочной площади и оборудования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(софинансирование до 50 %, но не более 300 000 руб.)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1600"/>
            </a:b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2"/>
          <p:cNvSpPr/>
          <p:nvPr/>
        </p:nvSpPr>
        <p:spPr>
          <a:xfrm>
            <a:off x="505080" y="947160"/>
            <a:ext cx="10829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Параллелограмм 8"/>
          <p:cNvSpPr/>
          <p:nvPr/>
        </p:nvSpPr>
        <p:spPr>
          <a:xfrm>
            <a:off x="210960" y="234360"/>
            <a:ext cx="780480" cy="47160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47" name="Прямоугольник 56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Прямоугольник 150"/>
          <p:cNvSpPr/>
          <p:nvPr/>
        </p:nvSpPr>
        <p:spPr>
          <a:xfrm>
            <a:off x="4392360" y="3219120"/>
            <a:ext cx="157248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49" name="Параллелограмм 9"/>
          <p:cNvSpPr/>
          <p:nvPr/>
        </p:nvSpPr>
        <p:spPr>
          <a:xfrm>
            <a:off x="993960" y="234360"/>
            <a:ext cx="10829520" cy="7531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50" name="Прямоугольник 152"/>
          <p:cNvSpPr/>
          <p:nvPr/>
        </p:nvSpPr>
        <p:spPr>
          <a:xfrm>
            <a:off x="997560" y="230760"/>
            <a:ext cx="10759680" cy="499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«МОЙ БИЗНЕС» на условиях софинансирования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Экспортно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ориентированных субъектов МСП, которые в 2024 г. и/или в 2025 г. заключили экспортный контракт;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Имеющих статус малой технологической компании;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Резидентов индустриальных 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Субъектов МСП, основным видом деятельности которых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                          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ОО</a:t>
            </a:r>
            <a:r>
              <a:rPr lang="en-US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                                      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ИИ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Box 36"/>
          <p:cNvSpPr/>
          <p:nvPr/>
        </p:nvSpPr>
        <p:spPr>
          <a:xfrm>
            <a:off x="964440" y="1397520"/>
            <a:ext cx="5125320" cy="282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Прямоугольник 153"/>
          <p:cNvSpPr/>
          <p:nvPr/>
        </p:nvSpPr>
        <p:spPr>
          <a:xfrm>
            <a:off x="424080" y="271800"/>
            <a:ext cx="356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cap="all" spc="-1">
                <a:solidFill>
                  <a:schemeClr val="lt1"/>
                </a:solidFill>
                <a:latin typeface="Arial Black"/>
                <a:ea typeface="Arial"/>
              </a:rPr>
              <a:t>2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Box 40"/>
          <p:cNvSpPr/>
          <p:nvPr/>
        </p:nvSpPr>
        <p:spPr>
          <a:xfrm>
            <a:off x="5744880" y="186912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grpSp>
        <p:nvGrpSpPr>
          <p:cNvPr id="254" name="Группа 30"/>
          <p:cNvGrpSpPr/>
          <p:nvPr/>
        </p:nvGrpSpPr>
        <p:grpSpPr>
          <a:xfrm>
            <a:off x="6646320" y="3149640"/>
            <a:ext cx="4909680" cy="1763280"/>
            <a:chOff x="6646320" y="3149640"/>
            <a:chExt cx="4909680" cy="1763280"/>
          </a:xfrm>
        </p:grpSpPr>
        <p:sp>
          <p:nvSpPr>
            <p:cNvPr id="255" name="Скругленный прямоугольник 50"/>
            <p:cNvSpPr/>
            <p:nvPr/>
          </p:nvSpPr>
          <p:spPr>
            <a:xfrm>
              <a:off x="6646320" y="4222800"/>
              <a:ext cx="4909680" cy="6901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56" name="Прямоугольник 156"/>
            <p:cNvSpPr/>
            <p:nvPr/>
          </p:nvSpPr>
          <p:spPr>
            <a:xfrm>
              <a:off x="11068920" y="3149640"/>
              <a:ext cx="175680" cy="637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57" name="Прямоугольник 1"/>
          <p:cNvSpPr/>
          <p:nvPr/>
        </p:nvSpPr>
        <p:spPr>
          <a:xfrm>
            <a:off x="957118" y="4923180"/>
            <a:ext cx="523044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В рамках услуги финансируется обучение сотрудников субъекта МСП по программам повышения квалификации по направлениям, необходимым субъекту МСП для ведения деятельности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(софинансирование до 50%, но не более 300 000 руб.)</a:t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Скругленный прямоугольник 50"/>
          <p:cNvSpPr/>
          <p:nvPr/>
        </p:nvSpPr>
        <p:spPr>
          <a:xfrm flipV="1">
            <a:off x="898200" y="4222800"/>
            <a:ext cx="5084280" cy="6825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59" name="Прямоугольник 3"/>
          <p:cNvSpPr/>
          <p:nvPr/>
        </p:nvSpPr>
        <p:spPr>
          <a:xfrm>
            <a:off x="480600" y="4120920"/>
            <a:ext cx="5402520" cy="64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ПОВЫШЕНИЕ КВАЛИФИКАЦИИ СОТРУДНИКОВ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Прямоугольник 4"/>
          <p:cNvSpPr/>
          <p:nvPr/>
        </p:nvSpPr>
        <p:spPr>
          <a:xfrm>
            <a:off x="6493320" y="4313520"/>
            <a:ext cx="4874040" cy="8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ОБУЧЕНИЕ КОЛЛЕКТИВА ПО ОПТИМИЗАЦИИ ПРОИЗВОДСТВА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Прямоугольник 5"/>
          <p:cNvSpPr/>
          <p:nvPr/>
        </p:nvSpPr>
        <p:spPr>
          <a:xfrm rot="10800000" flipV="1">
            <a:off x="6613560" y="4912920"/>
            <a:ext cx="517716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Arial"/>
              </a:rPr>
              <a:t>Курс, направленный на изучение методов и стратегий оптимизации бизнес-процессов и повышения эффективности производства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софинансирование до 50%, но не более 300 000 руб.</a:t>
            </a:r>
            <a:r>
              <a:rPr lang="ru-RU" sz="1600" b="0" i="1" strike="noStrike" spc="-1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Box 1"/>
          <p:cNvSpPr/>
          <p:nvPr/>
        </p:nvSpPr>
        <p:spPr>
          <a:xfrm>
            <a:off x="898200" y="1158840"/>
            <a:ext cx="10829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2725</Words>
  <Application>Microsoft Office PowerPoint</Application>
  <PresentationFormat>Широкоэкранный</PresentationFormat>
  <Paragraphs>395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20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OpenSymbol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Office Theme</vt:lpstr>
      <vt:lpstr>МЕРЫ ПОДДЕРЖКИ БИЗНЕСА В РЕСПУБЛИКЕ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dc:description/>
  <cp:lastModifiedBy>user</cp:lastModifiedBy>
  <cp:revision>442</cp:revision>
  <cp:lastPrinted>2025-02-04T08:37:15Z</cp:lastPrinted>
  <dcterms:created xsi:type="dcterms:W3CDTF">2022-12-12T14:36:21Z</dcterms:created>
  <dcterms:modified xsi:type="dcterms:W3CDTF">2025-02-04T15:07:32Z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25</vt:r8>
  </property>
</Properties>
</file>