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9"/>
  </p:notesMasterIdLst>
  <p:sldIdLst>
    <p:sldId id="338" r:id="rId2"/>
    <p:sldId id="269" r:id="rId3"/>
    <p:sldId id="258" r:id="rId4"/>
    <p:sldId id="325" r:id="rId5"/>
    <p:sldId id="275" r:id="rId6"/>
    <p:sldId id="277" r:id="rId7"/>
    <p:sldId id="327" r:id="rId8"/>
    <p:sldId id="271" r:id="rId9"/>
    <p:sldId id="257" r:id="rId10"/>
    <p:sldId id="272" r:id="rId11"/>
    <p:sldId id="340" r:id="rId12"/>
    <p:sldId id="339" r:id="rId13"/>
    <p:sldId id="281" r:id="rId14"/>
    <p:sldId id="286" r:id="rId15"/>
    <p:sldId id="287" r:id="rId16"/>
    <p:sldId id="285" r:id="rId17"/>
    <p:sldId id="288" r:id="rId18"/>
    <p:sldId id="289" r:id="rId19"/>
    <p:sldId id="291" r:id="rId20"/>
    <p:sldId id="282" r:id="rId21"/>
    <p:sldId id="283" r:id="rId22"/>
    <p:sldId id="284" r:id="rId23"/>
    <p:sldId id="341" r:id="rId24"/>
    <p:sldId id="343" r:id="rId25"/>
    <p:sldId id="344" r:id="rId26"/>
    <p:sldId id="292" r:id="rId27"/>
    <p:sldId id="342" r:id="rId28"/>
    <p:sldId id="345" r:id="rId29"/>
    <p:sldId id="293" r:id="rId30"/>
    <p:sldId id="298" r:id="rId31"/>
    <p:sldId id="307" r:id="rId32"/>
    <p:sldId id="306" r:id="rId33"/>
    <p:sldId id="266" r:id="rId34"/>
    <p:sldId id="312" r:id="rId35"/>
    <p:sldId id="313" r:id="rId36"/>
    <p:sldId id="337" r:id="rId37"/>
    <p:sldId id="26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14" autoAdjust="0"/>
  </p:normalViewPr>
  <p:slideViewPr>
    <p:cSldViewPr>
      <p:cViewPr>
        <p:scale>
          <a:sx n="44" d="100"/>
          <a:sy n="44" d="100"/>
        </p:scale>
        <p:origin x="-4422" y="-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E7F9C-2CD6-4D4B-89D5-A7682D9E77AB}" type="datetimeFigureOut">
              <a:rPr lang="ru-RU"/>
              <a:pPr>
                <a:defRPr/>
              </a:pPr>
              <a:t>19.03.2017</a:t>
            </a:fld>
            <a:endParaRPr lang="tt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t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tt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F2061-A30F-4D37-8EDC-98847518AFA4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t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E223B-487C-4FCA-95F2-363F96BAA9E7}" type="slidenum">
              <a:rPr lang="tt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t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26A8A-AB90-4B15-9B97-AAB98B20B56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DFF71-2F24-49B8-BF6B-9CBC06EB392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458D5-D9C1-41DB-B107-055B20B43BD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5014-0B7D-4F58-B71C-239C826DB66E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087A-2C2A-4A42-BDEC-4E69061E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09ED-4152-465D-9089-EB139F1EC168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3DC7-8670-44F5-A351-85EAF4EF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CE7B-2F7F-4607-A28D-8434F3C592DB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32DF-61EF-488F-8769-A820AECA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5074-A46C-4751-A36E-D2770F8DC753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6DD2-48CB-4D7C-A2B7-2D0B39AA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7E88-E8F3-417E-AC62-DB05298FA7AF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E9D6-D9F6-4E9F-B8E0-893EFF4E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8F8A-3D36-4793-BD97-764BEAEEA044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1CA6-8D90-40D8-B322-6956D9E56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AB58-A7A0-4B7A-BFEB-8FF8894C6088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5F03-BA2A-47FD-9895-D77CAFBF9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6E1A-CBA3-409D-B14E-04018F7C5B60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E3BA-1308-4A2C-AA67-EB5043117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FC23-672A-40C2-9022-83064290C345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D672-8585-400B-8F09-6A96D03F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9297-5E46-475C-AA26-DB3DA7DF9ACF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39DC-E49E-4D7A-9A15-03957CE50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t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8619-F651-4AB4-82EC-91D5296CB7DB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50C6-93F0-475E-8236-E24883318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t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DD75C-976C-4494-B2CC-D8DFC65F7F5A}" type="datetimeFigureOut">
              <a:rPr lang="en-US"/>
              <a:pPr>
                <a:defRPr/>
              </a:pPr>
              <a:t>3/19/2017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72304-482F-4806-B3D5-AD6A79B15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6" r:id="rId2"/>
    <p:sldLayoutId id="2147484065" r:id="rId3"/>
    <p:sldLayoutId id="2147484064" r:id="rId4"/>
    <p:sldLayoutId id="2147484063" r:id="rId5"/>
    <p:sldLayoutId id="2147484062" r:id="rId6"/>
    <p:sldLayoutId id="2147484061" r:id="rId7"/>
    <p:sldLayoutId id="2147484060" r:id="rId8"/>
    <p:sldLayoutId id="2147484059" r:id="rId9"/>
    <p:sldLayoutId id="2147484058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omo65.net.ru/images/img/information/info_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6072187"/>
          </a:xfrm>
        </p:spPr>
        <p:txBody>
          <a:bodyPr/>
          <a:lstStyle/>
          <a:p>
            <a:pPr eaLnBrk="1" hangingPunct="1"/>
            <a:r>
              <a:rPr lang="tt-RU" sz="6600" b="1" smtClean="0"/>
              <a:t>Урок гражданственности</a:t>
            </a:r>
            <a:br>
              <a:rPr lang="tt-RU" sz="6600" b="1" smtClean="0"/>
            </a:br>
            <a:r>
              <a:rPr lang="tt-RU" sz="6600" b="1" smtClean="0"/>
              <a:t>“Терроризм </a:t>
            </a:r>
            <a:br>
              <a:rPr lang="tt-RU" sz="6600" b="1" smtClean="0"/>
            </a:br>
            <a:r>
              <a:rPr lang="tt-RU" sz="6600" b="1" smtClean="0"/>
              <a:t>не имеет границ”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305800" cy="57912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FFFF00"/>
                </a:solidFill>
              </a:rPr>
              <a:t>Экстремизм</a:t>
            </a:r>
            <a:r>
              <a:rPr lang="ru-RU" sz="5400" b="1" i="1" smtClean="0"/>
              <a:t> - </a:t>
            </a:r>
            <a:r>
              <a:rPr lang="ru-RU" sz="5400" smtClean="0"/>
              <a:t> </a:t>
            </a:r>
            <a:r>
              <a:rPr lang="ru-RU" sz="3200" b="1" smtClean="0"/>
              <a:t>Причинение вреда человеку на национальной, религиозной, политической или социальной почве</a:t>
            </a:r>
            <a:r>
              <a:rPr lang="ru-RU" sz="3200" smtClean="0"/>
              <a:t>, </a:t>
            </a:r>
            <a:r>
              <a:rPr lang="ru-RU" sz="3200" b="1" smtClean="0"/>
              <a:t>политическая деятельность, направленная в итоге на изменение государственного строя, разрушение государственной целостности, отделение какого-либо народа, нации или группы населения</a:t>
            </a:r>
            <a:r>
              <a:rPr lang="ru-RU" sz="5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0"/>
            <a:ext cx="4357687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tt-RU" sz="6600" b="1" smtClean="0">
              <a:latin typeface="Impact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tt-RU" sz="7200" b="1" smtClean="0">
                <a:latin typeface="Impact" pitchFamily="34" charset="0"/>
              </a:rPr>
              <a:t>Самые громкие террористичексие акты </a:t>
            </a:r>
            <a:r>
              <a:rPr lang="en-US" sz="7200" b="1" smtClean="0">
                <a:latin typeface="Impact" pitchFamily="34" charset="0"/>
              </a:rPr>
              <a:t>XXI </a:t>
            </a:r>
            <a:r>
              <a:rPr lang="ru-RU" sz="7200" b="1" smtClean="0">
                <a:latin typeface="Impact" pitchFamily="34" charset="0"/>
              </a:rPr>
              <a:t>века. </a:t>
            </a:r>
            <a:endParaRPr lang="tt-RU" sz="7200" b="1" smtClean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/>
              <a:t>Взрыв Кахтании (14.08.2007,Ирак)</a:t>
            </a:r>
            <a:endParaRPr lang="tt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Взрывы в Лондоне(2005)</a:t>
            </a:r>
          </a:p>
        </p:txBody>
      </p:sp>
      <p:pic>
        <p:nvPicPr>
          <p:cNvPr id="28674" name="Picture 2" descr="C:\Documents and Settings\Админ\Рабочий стол\Фото NEWSru.com __ Автобус, взорванный на Russel Square_files\769837_2005070716165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752600"/>
            <a:ext cx="8001000" cy="4567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995738" y="500063"/>
            <a:ext cx="4938712" cy="621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282575" algn="just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Batang" pitchFamily="16" charset="-127"/>
              <a:cs typeface="+mn-cs"/>
            </a:endParaRPr>
          </a:p>
          <a:p>
            <a:pPr marL="363538" indent="-282575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Batang" pitchFamily="16" charset="-127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481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3962400" cy="454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/>
              <a:t>Террористический акт в Беслане(2004)</a:t>
            </a:r>
            <a:endParaRPr lang="tt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Взрывы в Ираке(24.06.2004)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153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Теракты в Мадриде (11.03.2004)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153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/>
              <a:t>Взрывы в Московском метро     (06.02.2004-29.03.2010)</a:t>
            </a:r>
            <a:endParaRPr lang="tt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352925" cy="3179763"/>
          </a:xfr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Теракты в Стамбуле(2003)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3886200" cy="4648200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ctrTitle"/>
          </p:nvPr>
        </p:nvSpPr>
        <p:spPr>
          <a:xfrm>
            <a:off x="609600" y="0"/>
            <a:ext cx="7620000" cy="1524000"/>
          </a:xfrm>
        </p:spPr>
        <p:txBody>
          <a:bodyPr/>
          <a:lstStyle/>
          <a:p>
            <a:pPr eaLnBrk="1" hangingPunct="1"/>
            <a:r>
              <a:rPr lang="tt-RU" sz="4800" b="1" smtClean="0"/>
              <a:t>Прекрасное имя - Россия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t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33400" y="0"/>
            <a:ext cx="82296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1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282575" algn="ctr" fontAlgn="auto"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Террористический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акт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в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Москве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(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2002 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63538" indent="-282575" algn="just" fontAlgn="auto"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49525"/>
            <a:ext cx="7848600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8973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/>
              <a:t>Террористические акты на Бали (2002) </a:t>
            </a:r>
            <a:endParaRPr lang="tt-RU" dirty="0"/>
          </a:p>
        </p:txBody>
      </p:sp>
      <p:sp>
        <p:nvSpPr>
          <p:cNvPr id="3789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t-RU" smtClean="0"/>
          </a:p>
          <a:p>
            <a:pPr eaLnBrk="1" hangingPunct="1"/>
            <a:endParaRPr lang="tt-RU" smtClean="0"/>
          </a:p>
          <a:p>
            <a:pPr eaLnBrk="1" hangingPunct="1"/>
            <a:endParaRPr lang="tt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1000" y="609600"/>
            <a:ext cx="82296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Разрушение</a:t>
            </a:r>
            <a: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Всемирного</a:t>
            </a:r>
            <a: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Торгового</a:t>
            </a:r>
            <a: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4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Центра</a:t>
            </a:r>
            <a:endParaRPr lang="en-GB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27425" y="685800"/>
            <a:ext cx="5616575" cy="521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282575" algn="just" fontAlgn="auto"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63538" indent="-282575" fontAlgn="auto"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38862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611563" cy="479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500313" y="0"/>
            <a:ext cx="6643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Крупная авиационная </a:t>
            </a:r>
          </a:p>
          <a:p>
            <a:pPr algn="r"/>
            <a:r>
              <a:rPr lang="ru-RU" sz="3200" b="1">
                <a:latin typeface="Calibri" pitchFamily="34" charset="0"/>
              </a:rPr>
              <a:t>катастрофа  А321 </a:t>
            </a:r>
            <a:endParaRPr lang="tt-RU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542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143250"/>
            <a:ext cx="5429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0"/>
            <a:ext cx="5143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3"/>
            <a:ext cx="3714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4714875" y="0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latin typeface="Calibri" pitchFamily="34" charset="0"/>
              </a:rPr>
              <a:t>Террористические акты в Париже</a:t>
            </a:r>
            <a:endParaRPr lang="tt-RU" sz="36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Украина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80125"/>
            <a:ext cx="19050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t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/>
              <a:t>Ближный </a:t>
            </a:r>
            <a:r>
              <a:rPr lang="ru-RU" smtClean="0"/>
              <a:t>Восток </a:t>
            </a:r>
            <a:endParaRPr lang="tt-RU" smtClean="0"/>
          </a:p>
        </p:txBody>
      </p:sp>
      <p:sp>
        <p:nvSpPr>
          <p:cNvPr id="4710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68313" y="692150"/>
            <a:ext cx="79200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стране проживают люди разных национальностей и вероисповеданий.</a:t>
            </a:r>
          </a:p>
        </p:txBody>
      </p:sp>
      <p:pic>
        <p:nvPicPr>
          <p:cNvPr id="17411" name="Picture 3" descr="C:\Users\Тамара\Desktop\Экстр\0.638774077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7632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C:\Users\Админ\Desktop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Админ\Desktop\image04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20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Админ\Desktop\1(7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15888"/>
            <a:ext cx="935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533400" y="685800"/>
            <a:ext cx="7848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latin typeface="Georgia" pitchFamily="18" charset="0"/>
                <a:cs typeface="Times New Roman" pitchFamily="18" charset="0"/>
              </a:rPr>
              <a:t>Правило четырех «не»:</a:t>
            </a:r>
            <a:endParaRPr lang="ru-RU" sz="3600"/>
          </a:p>
          <a:p>
            <a:pPr eaLnBrk="0" hangingPunct="0"/>
            <a:r>
              <a:rPr lang="ru-RU" sz="3600" b="1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3600" b="1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 b="1">
                <a:latin typeface="Georgia" pitchFamily="18" charset="0"/>
                <a:cs typeface="Times New Roman" pitchFamily="18" charset="0"/>
              </a:rPr>
              <a:t>Не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>
                <a:latin typeface="Georgia" pitchFamily="18" charset="0"/>
                <a:cs typeface="Times New Roman" pitchFamily="18" charset="0"/>
              </a:rPr>
              <a:t>разговаривай с незнакомцами и не впускай их в дом.</a:t>
            </a:r>
            <a:endParaRPr lang="ru-RU" sz="3600"/>
          </a:p>
          <a:p>
            <a:pPr eaLnBrk="0" hangingPunct="0"/>
            <a:r>
              <a:rPr lang="ru-RU" sz="3600" b="1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3600" b="1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 b="1">
                <a:latin typeface="Georgia" pitchFamily="18" charset="0"/>
                <a:cs typeface="Times New Roman" pitchFamily="18" charset="0"/>
              </a:rPr>
              <a:t>Не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>
                <a:latin typeface="Georgia" pitchFamily="18" charset="0"/>
                <a:cs typeface="Times New Roman" pitchFamily="18" charset="0"/>
              </a:rPr>
              <a:t>заходи с ними в лифт и подъезд.</a:t>
            </a:r>
            <a:endParaRPr lang="ru-RU" sz="3600"/>
          </a:p>
          <a:p>
            <a:pPr eaLnBrk="0" hangingPunct="0"/>
            <a:r>
              <a:rPr lang="ru-RU" sz="360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 b="1">
                <a:latin typeface="Georgia" pitchFamily="18" charset="0"/>
                <a:cs typeface="Times New Roman" pitchFamily="18" charset="0"/>
              </a:rPr>
              <a:t>Не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>
                <a:latin typeface="Georgia" pitchFamily="18" charset="0"/>
                <a:cs typeface="Times New Roman" pitchFamily="18" charset="0"/>
              </a:rPr>
              <a:t>садись в машину к незнакомцам.</a:t>
            </a:r>
            <a:endParaRPr lang="ru-RU" sz="3600"/>
          </a:p>
          <a:p>
            <a:pPr eaLnBrk="0" hangingPunct="0"/>
            <a:r>
              <a:rPr lang="ru-RU" sz="3600">
                <a:latin typeface="Georgia" pitchFamily="18" charset="0"/>
                <a:cs typeface="Times New Roman" pitchFamily="18" charset="0"/>
              </a:rPr>
              <a:t>-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 b="1">
                <a:latin typeface="Georgia" pitchFamily="18" charset="0"/>
                <a:cs typeface="Times New Roman" pitchFamily="18" charset="0"/>
              </a:rPr>
              <a:t>Не</a:t>
            </a:r>
            <a:r>
              <a:rPr lang="ru-RU" sz="3600" b="1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600">
                <a:latin typeface="Georgia" pitchFamily="18" charset="0"/>
                <a:cs typeface="Times New Roman" pitchFamily="18" charset="0"/>
              </a:rPr>
              <a:t>задерживайся на улице после школы, особенно с наступлением темноты.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Админ\Desktop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Админ\Desktop\teens-1012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8" name="Picture 4" descr="Картинка 97 из 2453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620" t="6155" r="19211" b="23053"/>
          <a:stretch>
            <a:fillRect/>
          </a:stretch>
        </p:blipFill>
        <p:spPr>
          <a:xfrm>
            <a:off x="685800" y="0"/>
            <a:ext cx="9144000" cy="6858000"/>
          </a:xfrm>
        </p:spPr>
      </p:pic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685800" y="3168650"/>
            <a:ext cx="7772400" cy="109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Админ\Desktop\339431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114800"/>
          </a:xfrm>
        </p:spPr>
        <p:txBody>
          <a:bodyPr/>
          <a:lstStyle/>
          <a:p>
            <a:pPr eaLnBrk="1" hangingPunct="1"/>
            <a:r>
              <a:rPr lang="ru-RU" sz="8800" b="1" i="1" smtClean="0">
                <a:solidFill>
                  <a:srgbClr val="FF0000"/>
                </a:solidFill>
              </a:rPr>
              <a:t>Терроризм и экстремизм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86200"/>
            <a:ext cx="9144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24200"/>
            <a:ext cx="14365288" cy="998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2763837"/>
          </a:xfrm>
        </p:spPr>
        <p:txBody>
          <a:bodyPr/>
          <a:lstStyle/>
          <a:p>
            <a:pPr eaLnBrk="1" hangingPunct="1"/>
            <a:r>
              <a:rPr lang="ru-RU" smtClean="0"/>
              <a:t>Терроризм – угроза обществу</a:t>
            </a:r>
          </a:p>
        </p:txBody>
      </p:sp>
      <p:pic>
        <p:nvPicPr>
          <p:cNvPr id="21506" name="Picture 8" descr="Лидеры террористов, Шамиль Басаев, Аслан Масхадов, война в Ираке, Чечня, террор, психология терроризма, подробности спецопераций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644900"/>
            <a:ext cx="7920037" cy="260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t-RU" smtClean="0"/>
          </a:p>
        </p:txBody>
      </p:sp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t-RU" sz="4000" b="1" smtClean="0"/>
              <a:t>  </a:t>
            </a:r>
            <a:r>
              <a:rPr lang="tt-RU" sz="4400" b="1" smtClean="0"/>
              <a:t>Цели:</a:t>
            </a:r>
          </a:p>
          <a:p>
            <a:pPr eaLnBrk="1" hangingPunct="1">
              <a:buFont typeface="Arial" charset="0"/>
              <a:buNone/>
            </a:pPr>
            <a:r>
              <a:rPr lang="tt-RU" sz="4000" b="1" smtClean="0"/>
              <a:t>  - получить денежный выкуп;</a:t>
            </a:r>
          </a:p>
          <a:p>
            <a:pPr eaLnBrk="1" hangingPunct="1">
              <a:buFont typeface="Arial" charset="0"/>
              <a:buNone/>
            </a:pPr>
            <a:r>
              <a:rPr lang="tt-RU" sz="4000" b="1" smtClean="0"/>
              <a:t> - освободить из тюрем      арестованных боевиков;</a:t>
            </a:r>
          </a:p>
          <a:p>
            <a:pPr eaLnBrk="1" hangingPunct="1">
              <a:buFont typeface="Arial" charset="0"/>
              <a:buNone/>
            </a:pPr>
            <a:r>
              <a:rPr lang="tt-RU" sz="4000" b="1" smtClean="0"/>
              <a:t>  - диктовать свою волю правительствам некоторых государств.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23850" y="981075"/>
            <a:ext cx="861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Экстремизм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приверженность к крайним взглядам и мерам.</a:t>
            </a:r>
          </a:p>
        </p:txBody>
      </p:sp>
      <p:pic>
        <p:nvPicPr>
          <p:cNvPr id="23555" name="Picture 4" descr="C:\Users\Тамара\Desktop\Экстр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20938"/>
            <a:ext cx="70580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14421019</TotalTime>
  <Words>174</Words>
  <Application>Microsoft Office PowerPoint</Application>
  <PresentationFormat>Экран (4:3)</PresentationFormat>
  <Paragraphs>39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Impact</vt:lpstr>
      <vt:lpstr>Batang</vt:lpstr>
      <vt:lpstr>Wingdings</vt:lpstr>
      <vt:lpstr>Georgia</vt:lpstr>
      <vt:lpstr>Тема Office</vt:lpstr>
      <vt:lpstr>Урок гражданственности “Терроризм  не имеет границ”</vt:lpstr>
      <vt:lpstr>Прекрасное имя - Россия</vt:lpstr>
      <vt:lpstr>Слайд 3</vt:lpstr>
      <vt:lpstr>Слайд 4</vt:lpstr>
      <vt:lpstr>Терроризм и экстремизм</vt:lpstr>
      <vt:lpstr>Слайд 6</vt:lpstr>
      <vt:lpstr>Терроризм – угроза обществу</vt:lpstr>
      <vt:lpstr>Слайд 8</vt:lpstr>
      <vt:lpstr>Слайд 9</vt:lpstr>
      <vt:lpstr>Экстремизм -  Причинение вреда человеку на национальной, религиозной, политической или социальной почве, политическая деятельность, направленная в итоге на изменение государственного строя, разрушение государственной целостности, отделение какого-либо народа, нации или группы населения </vt:lpstr>
      <vt:lpstr>Слайд 11</vt:lpstr>
      <vt:lpstr>Слайд 12</vt:lpstr>
      <vt:lpstr>Взрыв Кахтании (14.08.2007,Ирак)</vt:lpstr>
      <vt:lpstr>Взрывы в Лондоне(2005)</vt:lpstr>
      <vt:lpstr>Террористический акт в Беслане(2004)</vt:lpstr>
      <vt:lpstr>Взрывы в Ираке(24.06.2004)</vt:lpstr>
      <vt:lpstr>Теракты в Мадриде (11.03.2004)</vt:lpstr>
      <vt:lpstr>Взрывы в Московском метро     (06.02.2004-29.03.2010)</vt:lpstr>
      <vt:lpstr>Теракты в Стамбуле(2003)</vt:lpstr>
      <vt:lpstr>Слайд 20</vt:lpstr>
      <vt:lpstr>Террористические акты на Бали (2002) </vt:lpstr>
      <vt:lpstr>Слайд 22</vt:lpstr>
      <vt:lpstr>Слайд 23</vt:lpstr>
      <vt:lpstr>Слайд 24</vt:lpstr>
      <vt:lpstr>Слайд 25</vt:lpstr>
      <vt:lpstr>Украина</vt:lpstr>
      <vt:lpstr>Слайд 27</vt:lpstr>
      <vt:lpstr>Слайд 28</vt:lpstr>
      <vt:lpstr>Ближный Восток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РУЗИЯ</cp:lastModifiedBy>
  <cp:revision>72</cp:revision>
  <dcterms:modified xsi:type="dcterms:W3CDTF">2017-03-19T19:19:25Z</dcterms:modified>
</cp:coreProperties>
</file>